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6"/>
  </p:notesMasterIdLst>
  <p:sldIdLst>
    <p:sldId id="257" r:id="rId4"/>
    <p:sldId id="258" r:id="rId5"/>
    <p:sldId id="266" r:id="rId6"/>
    <p:sldId id="263" r:id="rId7"/>
    <p:sldId id="259" r:id="rId8"/>
    <p:sldId id="260" r:id="rId9"/>
    <p:sldId id="261" r:id="rId10"/>
    <p:sldId id="262" r:id="rId11"/>
    <p:sldId id="264" r:id="rId12"/>
    <p:sldId id="267" r:id="rId13"/>
    <p:sldId id="265" r:id="rId14"/>
    <p:sldId id="268" r:id="rId15"/>
  </p:sldIdLst>
  <p:sldSz cx="9144000" cy="5143500" type="screen16x9"/>
  <p:notesSz cx="6858000" cy="9144000"/>
  <p:embeddedFontLst>
    <p:embeddedFont>
      <p:font typeface="Roboto Black" panose="02000000000000000000" pitchFamily="2" charset="0"/>
      <p:bold r:id="rId17"/>
      <p:boldItalic r:id="rId18"/>
    </p:embeddedFont>
    <p:embeddedFont>
      <p:font typeface="Dosis" panose="02010503020202060003" pitchFamily="2" charset="77"/>
      <p:regular r:id="rId19"/>
      <p:bold r:id="rId20"/>
    </p:embeddedFont>
    <p:embeddedFont>
      <p:font typeface="Roboto Thin" panose="02000000000000000000" pitchFamily="2" charset="0"/>
      <p:regular r:id="rId21"/>
      <p:bold r:id="rId22"/>
      <p:italic r:id="rId23"/>
      <p:boldItalic r:id="rId24"/>
    </p:embeddedFont>
    <p:embeddedFont>
      <p:font typeface="Roboto" panose="020000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C52BF7-F10D-42DD-8479-FF2DDF1A0279}">
  <a:tblStyle styleId="{41C52BF7-F10D-42DD-8479-FF2DDF1A027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5"/>
    <p:restoredTop sz="94672"/>
  </p:normalViewPr>
  <p:slideViewPr>
    <p:cSldViewPr snapToGrid="0">
      <p:cViewPr varScale="1">
        <p:scale>
          <a:sx n="132" d="100"/>
          <a:sy n="132" d="100"/>
        </p:scale>
        <p:origin x="248"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7.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Shape 29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5031951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3085136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Shape 3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6928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4137012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087526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11" name="Shape 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12" name="Shape 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9pPr>
          </a:lstStyle>
          <a:p>
            <a:r>
              <a:t>xx%</a:t>
            </a:r>
          </a:p>
        </p:txBody>
      </p:sp>
      <p:sp>
        <p:nvSpPr>
          <p:cNvPr id="46" name="Shape 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Shape 55"/>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Shape 56"/>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Shape 57"/>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Shape 58"/>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s">
  <p:cSld name="CUSTOM_1">
    <p:spTree>
      <p:nvGrpSpPr>
        <p:cNvPr id="1" name="Shape 59"/>
        <p:cNvGrpSpPr/>
        <p:nvPr/>
      </p:nvGrpSpPr>
      <p:grpSpPr>
        <a:xfrm>
          <a:off x="0" y="0"/>
          <a:ext cx="0" cy="0"/>
          <a:chOff x="0" y="0"/>
          <a:chExt cx="0" cy="0"/>
        </a:xfrm>
      </p:grpSpPr>
      <p:sp>
        <p:nvSpPr>
          <p:cNvPr id="60" name="Shape 60"/>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Shape 61"/>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Shape 62"/>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Shape 63"/>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Slide">
  <p:cSld name="CUSTOM_6">
    <p:spTree>
      <p:nvGrpSpPr>
        <p:cNvPr id="1" name="Shape 64"/>
        <p:cNvGrpSpPr/>
        <p:nvPr/>
      </p:nvGrpSpPr>
      <p:grpSpPr>
        <a:xfrm>
          <a:off x="0" y="0"/>
          <a:ext cx="0" cy="0"/>
          <a:chOff x="0" y="0"/>
          <a:chExt cx="0" cy="0"/>
        </a:xfrm>
      </p:grpSpPr>
      <p:sp>
        <p:nvSpPr>
          <p:cNvPr id="65" name="Shape 65"/>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Shape 66"/>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section Slide">
  <p:cSld name="CUSTOM_7">
    <p:spTree>
      <p:nvGrpSpPr>
        <p:cNvPr id="1" name="Shape 67"/>
        <p:cNvGrpSpPr/>
        <p:nvPr/>
      </p:nvGrpSpPr>
      <p:grpSpPr>
        <a:xfrm>
          <a:off x="0" y="0"/>
          <a:ext cx="0" cy="0"/>
          <a:chOff x="0" y="0"/>
          <a:chExt cx="0" cy="0"/>
        </a:xfrm>
      </p:grpSpPr>
      <p:sp>
        <p:nvSpPr>
          <p:cNvPr id="68" name="Shape 68"/>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Shape 69"/>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Shape 71"/>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Shape 72"/>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Shape 7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Shape 75"/>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Shape 7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Shape 77"/>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Shape 79"/>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Shape 80"/>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Shape 81"/>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9pPr>
          </a:lstStyle>
          <a:p>
            <a:endParaRPr/>
          </a:p>
        </p:txBody>
      </p:sp>
      <p:sp>
        <p:nvSpPr>
          <p:cNvPr id="15" name="Shape 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9pPr>
          </a:lstStyle>
          <a:p>
            <a:endParaRPr/>
          </a:p>
        </p:txBody>
      </p:sp>
      <p:sp>
        <p:nvSpPr>
          <p:cNvPr id="16" name="Shape 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Shape 8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Shape 84"/>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Shape 85"/>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600"/>
              </a:spcBef>
              <a:spcAft>
                <a:spcPts val="0"/>
              </a:spcAft>
              <a:buClr>
                <a:schemeClr val="dk1"/>
              </a:buClr>
              <a:buSzPts val="2400"/>
              <a:buFont typeface="Dosis"/>
              <a:buChar char="●"/>
              <a:defRPr sz="2400" b="0" i="0" u="none" strike="noStrike" cap="none">
                <a:solidFill>
                  <a:schemeClr val="dk1"/>
                </a:solidFill>
                <a:latin typeface="Dosis"/>
                <a:ea typeface="Dosis"/>
                <a:cs typeface="Dosis"/>
                <a:sym typeface="Dosis"/>
              </a:defRPr>
            </a:lvl1pPr>
            <a:lvl2pPr marL="914400" marR="0" lvl="1"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2pPr>
            <a:lvl3pPr marL="1371600" marR="0" lvl="2"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3pPr>
            <a:lvl4pPr marL="1828800" marR="0" lvl="3"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4pPr>
            <a:lvl5pPr marL="2286000" marR="0" lvl="4"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5pPr>
            <a:lvl6pPr marL="2743200" marR="0" lvl="5"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6pPr>
            <a:lvl7pPr marL="3200400" marR="0" lvl="6"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7pPr>
            <a:lvl8pPr marL="3657600" marR="0" lvl="7"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8pPr>
            <a:lvl9pPr marL="4114800" marR="0" lvl="8"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Shape 87"/>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Shape 8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Shape 89"/>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Shape 90"/>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Shape 91"/>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Shape 92"/>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Shape 94"/>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Shape 95"/>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Shape 96"/>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Shape 97"/>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Shape 98"/>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Shape 99"/>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Shape 100"/>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Shape 101"/>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Shape 103"/>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Shape 104"/>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Shape 105"/>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Shape 106"/>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Shape 107"/>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Shape 108"/>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Shape 109"/>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Shape 110"/>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Shape 111"/>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Shape 112"/>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Shape 113"/>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Shape 114"/>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Shape 115"/>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Shape 116"/>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Shape 117"/>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Shape 118"/>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Shape 119"/>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Shape 120"/>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Shape 121"/>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Shape 122"/>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Shape 123"/>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Shape 124"/>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Shape 125"/>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Shape 126"/>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Shape 127"/>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Shape 128"/>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Shape 130"/>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Shape 131"/>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Shape 132"/>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Shape 133"/>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Shape 134"/>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Shape 135"/>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Shape 138"/>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Shape 141"/>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Shape 142"/>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Shape 143"/>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Shape 144"/>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Shape 14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Shape 146"/>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Shape 147"/>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Shape 148"/>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Shape 149"/>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Shape 150"/>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Shape 151"/>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Shape 152"/>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Shape 153"/>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Shape 154"/>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Shape 15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Shape 157"/>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Shape 158"/>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Shape 159"/>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Shape 160"/>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Shape 161"/>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Shape 163"/>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Shape 164"/>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Shape 165"/>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Shape 166"/>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Shape 167"/>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Shape 168"/>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Shape 171"/>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Shape 172"/>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Shape 173"/>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Shape 17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Shape 176"/>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Shape 177"/>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Shape 17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son Slide">
  <p:cSld name="CUSTOM_17">
    <p:spTree>
      <p:nvGrpSpPr>
        <p:cNvPr id="1" name="Shape 179"/>
        <p:cNvGrpSpPr/>
        <p:nvPr/>
      </p:nvGrpSpPr>
      <p:grpSpPr>
        <a:xfrm>
          <a:off x="0" y="0"/>
          <a:ext cx="0" cy="0"/>
          <a:chOff x="0" y="0"/>
          <a:chExt cx="0" cy="0"/>
        </a:xfrm>
      </p:grpSpPr>
      <p:pic>
        <p:nvPicPr>
          <p:cNvPr id="180" name="Shape 18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Shape 181"/>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Shape 182"/>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9pPr>
          </a:lstStyle>
          <a:p>
            <a:endParaRPr/>
          </a:p>
        </p:txBody>
      </p:sp>
      <p:sp>
        <p:nvSpPr>
          <p:cNvPr id="19" name="Shape 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Shape 18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Shape 185"/>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Shape 18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Shape 188"/>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inal Slide">
  <p:cSld name="CUSTOM_18">
    <p:spTree>
      <p:nvGrpSpPr>
        <p:cNvPr id="1" name="Shape 189"/>
        <p:cNvGrpSpPr/>
        <p:nvPr/>
      </p:nvGrpSpPr>
      <p:grpSpPr>
        <a:xfrm>
          <a:off x="0" y="0"/>
          <a:ext cx="0" cy="0"/>
          <a:chOff x="0" y="0"/>
          <a:chExt cx="0" cy="0"/>
        </a:xfrm>
      </p:grpSpPr>
      <p:sp>
        <p:nvSpPr>
          <p:cNvPr id="190" name="Shape 190"/>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Shape 191"/>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Shape 192"/>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Shape 193"/>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9" name="Shape 2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0" name="Shape 2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1"/>
        <p:cNvGrpSpPr/>
        <p:nvPr/>
      </p:nvGrpSpPr>
      <p:grpSpPr>
        <a:xfrm>
          <a:off x="0" y="0"/>
          <a:ext cx="0" cy="0"/>
          <a:chOff x="0" y="0"/>
          <a:chExt cx="0" cy="0"/>
        </a:xfrm>
      </p:grpSpPr>
      <p:sp>
        <p:nvSpPr>
          <p:cNvPr id="252" name="Shape 25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endParaRPr/>
          </a:p>
        </p:txBody>
      </p:sp>
      <p:sp>
        <p:nvSpPr>
          <p:cNvPr id="253" name="Shape 253"/>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endParaRPr/>
          </a:p>
        </p:txBody>
      </p:sp>
      <p:sp>
        <p:nvSpPr>
          <p:cNvPr id="254" name="Shape 2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257" name="Shape 2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0" name="Shape 26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1" name="Shape 26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2" name="Shape 2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5" name="Shape 2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268" name="Shape 26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9" name="Shape 2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2" name="Shape 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3" name="Shape 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4" name="Shape 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272" name="Shape 2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Shape 27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276" name="Shape 2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281" name="Shape 2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284" name="Shape 28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endParaRPr/>
          </a:p>
        </p:txBody>
      </p:sp>
      <p:sp>
        <p:nvSpPr>
          <p:cNvPr id="30" name="Shape 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9pPr>
          </a:lstStyle>
          <a:p>
            <a:endParaRPr/>
          </a:p>
        </p:txBody>
      </p:sp>
      <p:sp>
        <p:nvSpPr>
          <p:cNvPr id="34" name="Shape 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9pPr>
          </a:lstStyle>
          <a:p>
            <a:endParaRPr/>
          </a:p>
        </p:txBody>
      </p:sp>
      <p:sp>
        <p:nvSpPr>
          <p:cNvPr id="38" name="Shape 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9pPr>
          </a:lstStyle>
          <a:p>
            <a:endParaRPr/>
          </a:p>
        </p:txBody>
      </p:sp>
      <p:sp>
        <p:nvSpPr>
          <p:cNvPr id="39" name="Shape 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0" name="Shape 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1pPr>
          </a:lstStyle>
          <a:p>
            <a:endParaRPr/>
          </a:p>
        </p:txBody>
      </p:sp>
      <p:sp>
        <p:nvSpPr>
          <p:cNvPr id="43" name="Shape 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204056">
            <a:alpha val="82352"/>
          </a:srgbClr>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rgbClr val="204056">
            <a:alpha val="82352"/>
          </a:srgbClr>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204056">
            <a:alpha val="82352"/>
          </a:srgbClr>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US" sz="5600" b="0" i="0" u="none" strike="noStrike" cap="none" dirty="0" err="1">
                <a:solidFill>
                  <a:schemeClr val="lt1"/>
                </a:solidFill>
                <a:latin typeface="Roboto Black"/>
                <a:ea typeface="Roboto Black"/>
                <a:cs typeface="Roboto Black"/>
                <a:sym typeface="Roboto Black"/>
              </a:rPr>
              <a:t>Warby</a:t>
            </a:r>
            <a:r>
              <a:rPr lang="en-US" sz="5600" b="0" i="0" u="none" strike="noStrike" cap="none" dirty="0">
                <a:solidFill>
                  <a:schemeClr val="lt1"/>
                </a:solidFill>
                <a:latin typeface="Roboto Black"/>
                <a:ea typeface="Roboto Black"/>
                <a:cs typeface="Roboto Black"/>
                <a:sym typeface="Roboto Black"/>
              </a:rPr>
              <a:t> Parker Project</a:t>
            </a:r>
            <a:endParaRPr sz="1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Learn SQL from Scratch</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US" sz="2800" dirty="0" err="1">
                <a:solidFill>
                  <a:srgbClr val="EFEFEF"/>
                </a:solidFill>
                <a:latin typeface="Roboto Thin"/>
                <a:ea typeface="Roboto Thin"/>
                <a:cs typeface="Roboto Thin"/>
                <a:sym typeface="Roboto Thin"/>
              </a:rPr>
              <a:t>Sunwoo</a:t>
            </a:r>
            <a:r>
              <a:rPr lang="en-US" sz="2800" dirty="0">
                <a:solidFill>
                  <a:srgbClr val="EFEFEF"/>
                </a:solidFill>
                <a:latin typeface="Roboto Thin"/>
                <a:ea typeface="Roboto Thin"/>
                <a:cs typeface="Roboto Thin"/>
                <a:sym typeface="Roboto Thin"/>
              </a:rPr>
              <a:t> </a:t>
            </a:r>
            <a:r>
              <a:rPr lang="en-US" sz="2800" dirty="0" err="1">
                <a:solidFill>
                  <a:srgbClr val="EFEFEF"/>
                </a:solidFill>
                <a:latin typeface="Roboto Thin"/>
                <a:ea typeface="Roboto Thin"/>
                <a:cs typeface="Roboto Thin"/>
                <a:sym typeface="Roboto Thin"/>
              </a:rPr>
              <a:t>Chae</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11/12/18</a:t>
            </a:r>
            <a:endParaRPr sz="2800" b="0" i="0" u="none" strike="noStrike" cap="none" dirty="0">
              <a:solidFill>
                <a:srgbClr val="EFEFEF"/>
              </a:solidFill>
              <a:latin typeface="Roboto Thin"/>
              <a:ea typeface="Roboto Thin"/>
              <a:cs typeface="Roboto Thin"/>
              <a:sym typeface="Roboto Thin"/>
            </a:endParaRPr>
          </a:p>
        </p:txBody>
      </p:sp>
      <p:pic>
        <p:nvPicPr>
          <p:cNvPr id="299" name="Shape 299"/>
          <p:cNvPicPr preferRelativeResize="0"/>
          <p:nvPr/>
        </p:nvPicPr>
        <p:blipFill rotWithShape="1">
          <a:blip r:embed="rId3">
            <a:alphaModFix/>
          </a:blip>
          <a:src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a:solidFill>
                  <a:schemeClr val="lt1"/>
                </a:solidFill>
                <a:latin typeface="Roboto Black"/>
                <a:ea typeface="Roboto Black"/>
                <a:cs typeface="Roboto Black"/>
                <a:sym typeface="Roboto Black"/>
              </a:rPr>
              <a:t>3</a:t>
            </a:r>
            <a:r>
              <a:rPr lang="en" sz="4800" b="0" i="0" u="none" strike="noStrike" cap="none" dirty="0">
                <a:solidFill>
                  <a:schemeClr val="lt1"/>
                </a:solidFill>
                <a:latin typeface="Roboto Black"/>
                <a:ea typeface="Roboto Black"/>
                <a:cs typeface="Roboto Black"/>
                <a:sym typeface="Roboto Black"/>
              </a:rPr>
              <a:t>. A/B Testing on Home Try On Funnel </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82219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alpha val="82352"/>
          </a:schemeClr>
        </a:solidFill>
        <a:effectLst/>
      </p:bgPr>
    </p:bg>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3</a:t>
            </a:r>
            <a:r>
              <a:rPr lang="en" sz="2400" b="1" i="0" u="none" strike="noStrike" cap="none" dirty="0">
                <a:solidFill>
                  <a:srgbClr val="295269"/>
                </a:solidFill>
                <a:latin typeface="Roboto"/>
                <a:ea typeface="Roboto"/>
                <a:cs typeface="Roboto"/>
                <a:sym typeface="Roboto"/>
              </a:rPr>
              <a:t>.1 Home Try On Funnel</a:t>
            </a:r>
            <a:endParaRPr sz="2400" b="1" i="0" u="none" strike="noStrike" cap="none" dirty="0">
              <a:solidFill>
                <a:srgbClr val="295269"/>
              </a:solidFill>
              <a:latin typeface="Roboto"/>
              <a:ea typeface="Roboto"/>
              <a:cs typeface="Roboto"/>
              <a:sym typeface="Roboto"/>
            </a:endParaRPr>
          </a:p>
        </p:txBody>
      </p:sp>
      <p:sp>
        <p:nvSpPr>
          <p:cNvPr id="331" name="Shape 331"/>
          <p:cNvSpPr txBox="1"/>
          <p:nvPr/>
        </p:nvSpPr>
        <p:spPr>
          <a:xfrm>
            <a:off x="177976" y="1201325"/>
            <a:ext cx="3325620" cy="3786264"/>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indent="-171450">
              <a:lnSpc>
                <a:spcPct val="115000"/>
              </a:lnSpc>
              <a:buSzPts val="1200"/>
              <a:buFont typeface="Arial"/>
              <a:buChar char="●"/>
            </a:pPr>
            <a:r>
              <a:rPr lang="en-US" sz="1200" dirty="0">
                <a:latin typeface="Roboto"/>
                <a:ea typeface="Roboto"/>
                <a:cs typeface="Roboto"/>
                <a:sym typeface="Roboto"/>
              </a:rPr>
              <a:t>Using the funnel case, the users who had 5 pairs of glasses to try on at home led to more purchases. While 3 pairs are almost evenly split between purchase and no purchase, 5 pair try </a:t>
            </a:r>
            <a:r>
              <a:rPr lang="en-US" sz="1200" dirty="0" err="1">
                <a:latin typeface="Roboto"/>
                <a:ea typeface="Roboto"/>
                <a:cs typeface="Roboto"/>
                <a:sym typeface="Roboto"/>
              </a:rPr>
              <a:t>ons</a:t>
            </a:r>
            <a:r>
              <a:rPr lang="en-US" sz="1200" dirty="0">
                <a:latin typeface="Roboto"/>
                <a:ea typeface="Roboto"/>
                <a:cs typeface="Roboto"/>
                <a:sym typeface="Roboto"/>
              </a:rPr>
              <a:t> are skewed largely towards purchase..</a:t>
            </a:r>
          </a:p>
          <a:p>
            <a:pPr>
              <a:lnSpc>
                <a:spcPct val="115000"/>
              </a:lnSpc>
              <a:buSzPts val="1200"/>
            </a:pPr>
            <a:br>
              <a:rPr lang="en-US" sz="1200" dirty="0">
                <a:latin typeface="Roboto"/>
                <a:ea typeface="Roboto"/>
                <a:cs typeface="Roboto"/>
                <a:sym typeface="Roboto"/>
              </a:rPr>
            </a:br>
            <a:endParaRPr sz="1200" b="0" i="0" u="none" strike="noStrike" cap="none" dirty="0">
              <a:solidFill>
                <a:srgbClr val="000000"/>
              </a:solidFill>
              <a:latin typeface="Roboto"/>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1957156758"/>
              </p:ext>
            </p:extLst>
          </p:nvPr>
        </p:nvGraphicFramePr>
        <p:xfrm>
          <a:off x="3869357" y="1130225"/>
          <a:ext cx="5187413" cy="3528605"/>
        </p:xfrm>
        <a:graphic>
          <a:graphicData uri="http://schemas.openxmlformats.org/drawingml/2006/table">
            <a:tbl>
              <a:tblPr>
                <a:noFill/>
                <a:tableStyleId>{41C52BF7-F10D-42DD-8479-FF2DDF1A0279}</a:tableStyleId>
              </a:tblPr>
              <a:tblGrid>
                <a:gridCol w="1491915">
                  <a:extLst>
                    <a:ext uri="{9D8B030D-6E8A-4147-A177-3AD203B41FA5}">
                      <a16:colId xmlns:a16="http://schemas.microsoft.com/office/drawing/2014/main" val="20000"/>
                    </a:ext>
                  </a:extLst>
                </a:gridCol>
                <a:gridCol w="1419874">
                  <a:extLst>
                    <a:ext uri="{9D8B030D-6E8A-4147-A177-3AD203B41FA5}">
                      <a16:colId xmlns:a16="http://schemas.microsoft.com/office/drawing/2014/main" val="20001"/>
                    </a:ext>
                  </a:extLst>
                </a:gridCol>
                <a:gridCol w="1207822">
                  <a:extLst>
                    <a:ext uri="{9D8B030D-6E8A-4147-A177-3AD203B41FA5}">
                      <a16:colId xmlns:a16="http://schemas.microsoft.com/office/drawing/2014/main" val="647780826"/>
                    </a:ext>
                  </a:extLst>
                </a:gridCol>
                <a:gridCol w="1067802">
                  <a:extLst>
                    <a:ext uri="{9D8B030D-6E8A-4147-A177-3AD203B41FA5}">
                      <a16:colId xmlns:a16="http://schemas.microsoft.com/office/drawing/2014/main" val="3927350226"/>
                    </a:ext>
                  </a:extLst>
                </a:gridCol>
              </a:tblGrid>
              <a:tr h="830332">
                <a:tc>
                  <a:txBody>
                    <a:bodyPr/>
                    <a:lstStyle/>
                    <a:p>
                      <a:pPr algn="ctr" rtl="0" fontAlgn="t">
                        <a:spcBef>
                          <a:spcPts val="0"/>
                        </a:spcBef>
                        <a:spcAft>
                          <a:spcPts val="0"/>
                        </a:spcAft>
                      </a:pPr>
                      <a:r>
                        <a:rPr lang="en-US" sz="1050" b="1" i="0" u="none" strike="noStrike" dirty="0">
                          <a:solidFill>
                            <a:schemeClr val="bg1"/>
                          </a:solidFill>
                          <a:effectLst/>
                          <a:latin typeface="Roboto" panose="02000000000000000000" pitchFamily="2" charset="0"/>
                        </a:rPr>
                        <a:t>count(</a:t>
                      </a:r>
                      <a:r>
                        <a:rPr lang="en-US" sz="1050" b="1" i="0" u="none" strike="noStrike" dirty="0" err="1">
                          <a:solidFill>
                            <a:schemeClr val="bg1"/>
                          </a:solidFill>
                          <a:effectLst/>
                          <a:latin typeface="Roboto" panose="02000000000000000000" pitchFamily="2" charset="0"/>
                        </a:rPr>
                        <a:t>user_id</a:t>
                      </a:r>
                      <a:r>
                        <a:rPr lang="en-US" sz="1050" b="1" i="0" u="none" strike="noStrike" dirty="0">
                          <a:solidFill>
                            <a:schemeClr val="bg1"/>
                          </a:solidFill>
                          <a:effectLst/>
                          <a:latin typeface="Roboto" panose="02000000000000000000" pitchFamily="2" charset="0"/>
                        </a:rPr>
                        <a:t>)</a:t>
                      </a:r>
                      <a:endParaRPr lang="en-US" dirty="0">
                        <a:solidFill>
                          <a:schemeClr val="bg1"/>
                        </a:solidFill>
                        <a:effectLst/>
                      </a:endParaRPr>
                    </a:p>
                  </a:txBody>
                  <a:tcPr marL="95250" marR="95250" marT="95250" marB="9525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352"/>
                      </a:srgbClr>
                    </a:solidFill>
                  </a:tcPr>
                </a:tc>
                <a:tc>
                  <a:txBody>
                    <a:bodyPr/>
                    <a:lstStyle/>
                    <a:p>
                      <a:pPr algn="ctr" rtl="0" fontAlgn="t">
                        <a:spcBef>
                          <a:spcPts val="0"/>
                        </a:spcBef>
                        <a:spcAft>
                          <a:spcPts val="0"/>
                        </a:spcAft>
                      </a:pPr>
                      <a:r>
                        <a:rPr lang="en-US" sz="1050" b="1" i="0" u="none" strike="noStrike" dirty="0" err="1">
                          <a:solidFill>
                            <a:schemeClr val="bg1"/>
                          </a:solidFill>
                          <a:effectLst/>
                          <a:latin typeface="Roboto" panose="02000000000000000000" pitchFamily="2" charset="0"/>
                        </a:rPr>
                        <a:t>is_home_try_on</a:t>
                      </a:r>
                      <a:endParaRPr lang="en-US" dirty="0">
                        <a:solidFill>
                          <a:schemeClr val="bg1"/>
                        </a:solidFill>
                        <a:effectLst/>
                      </a:endParaRPr>
                    </a:p>
                  </a:txBody>
                  <a:tcPr marL="95250" marR="95250" marT="95250" marB="95250">
                    <a:lnL w="9525" cap="flat" cmpd="sng">
                      <a:solidFill>
                        <a:srgbClr val="9E9E9E"/>
                      </a:solidFill>
                      <a:prstDash val="solid"/>
                      <a:round/>
                      <a:headEnd type="none" w="sm" len="sm"/>
                      <a:tailEnd type="none" w="sm" len="sm"/>
                    </a:lnL>
                    <a:lnR w="9525" cap="flat" cmpd="sng" algn="ctr">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352"/>
                      </a:srgbClr>
                    </a:solidFill>
                  </a:tcPr>
                </a:tc>
                <a:tc>
                  <a:txBody>
                    <a:bodyPr/>
                    <a:lstStyle/>
                    <a:p>
                      <a:pPr algn="ctr" rtl="0" fontAlgn="t">
                        <a:spcBef>
                          <a:spcPts val="0"/>
                        </a:spcBef>
                        <a:spcAft>
                          <a:spcPts val="0"/>
                        </a:spcAft>
                      </a:pPr>
                      <a:r>
                        <a:rPr lang="en-US" sz="1050" b="1" i="0" u="none" strike="noStrike" dirty="0" err="1">
                          <a:solidFill>
                            <a:schemeClr val="bg1"/>
                          </a:solidFill>
                          <a:effectLst/>
                          <a:latin typeface="Roboto" panose="02000000000000000000" pitchFamily="2" charset="0"/>
                        </a:rPr>
                        <a:t>number_of_pairs</a:t>
                      </a:r>
                      <a:endParaRPr lang="en-US" dirty="0">
                        <a:solidFill>
                          <a:schemeClr val="bg1"/>
                        </a:solidFill>
                        <a:effectLst/>
                      </a:endParaRPr>
                    </a:p>
                  </a:txBody>
                  <a:tcPr marL="95250" marR="95250" marT="95250" marB="95250">
                    <a:lnL w="9525" cap="flat" cmpd="sng">
                      <a:solidFill>
                        <a:srgbClr val="9E9E9E"/>
                      </a:solidFill>
                      <a:prstDash val="solid"/>
                      <a:round/>
                      <a:headEnd type="none" w="sm" len="sm"/>
                      <a:tailEnd type="none" w="sm" len="sm"/>
                    </a:lnL>
                    <a:lnR w="9525" cap="flat" cmpd="sng" algn="ctr">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352"/>
                      </a:srgbClr>
                    </a:solidFill>
                  </a:tcPr>
                </a:tc>
                <a:tc>
                  <a:txBody>
                    <a:bodyPr/>
                    <a:lstStyle/>
                    <a:p>
                      <a:pPr algn="ctr" rtl="0" fontAlgn="t">
                        <a:spcBef>
                          <a:spcPts val="0"/>
                        </a:spcBef>
                        <a:spcAft>
                          <a:spcPts val="0"/>
                        </a:spcAft>
                      </a:pPr>
                      <a:r>
                        <a:rPr lang="en-US" sz="1050" b="1" i="0" u="none" strike="noStrike" dirty="0" err="1">
                          <a:solidFill>
                            <a:schemeClr val="bg1"/>
                          </a:solidFill>
                          <a:effectLst/>
                          <a:latin typeface="Roboto" panose="02000000000000000000" pitchFamily="2" charset="0"/>
                        </a:rPr>
                        <a:t>is_purchase</a:t>
                      </a:r>
                      <a:endParaRPr lang="en-US" dirty="0">
                        <a:solidFill>
                          <a:schemeClr val="bg1"/>
                        </a:solidFill>
                        <a:effectLst/>
                      </a:endParaRPr>
                    </a:p>
                  </a:txBody>
                  <a:tcPr marL="95250" marR="95250" marT="95250" marB="9525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352"/>
                      </a:srgbClr>
                    </a:solidFill>
                  </a:tcPr>
                </a:tc>
                <a:extLst>
                  <a:ext uri="{0D108BD9-81ED-4DB2-BD59-A6C34878D82A}">
                    <a16:rowId xmlns:a16="http://schemas.microsoft.com/office/drawing/2014/main" val="10000"/>
                  </a:ext>
                </a:extLst>
              </a:tr>
              <a:tr h="561464">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178</a:t>
                      </a:r>
                      <a:endParaRPr lang="en-US">
                        <a:effectLst/>
                      </a:endParaRPr>
                    </a:p>
                  </a:txBody>
                  <a:tcPr marL="95250" marR="95250" marT="95250" marB="95250">
                    <a:lnT w="9525" cap="flat" cmpd="sng">
                      <a:solidFill>
                        <a:srgbClr val="9E9E9E"/>
                      </a:solidFill>
                      <a:prstDash val="solid"/>
                      <a:round/>
                      <a:headEnd type="none" w="sm" len="sm"/>
                      <a:tailEnd type="none" w="sm" len="sm"/>
                    </a:lnT>
                  </a:tcPr>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1</a:t>
                      </a:r>
                      <a:endParaRPr lang="en-US">
                        <a:effectLst/>
                      </a:endParaRPr>
                    </a:p>
                  </a:txBody>
                  <a:tcPr marL="95250" marR="95250" marT="95250" marB="95250">
                    <a:lnT w="9525" cap="flat" cmpd="sng">
                      <a:solidFill>
                        <a:srgbClr val="9E9E9E"/>
                      </a:solidFill>
                      <a:prstDash val="solid"/>
                      <a:round/>
                      <a:headEnd type="none" w="sm" len="sm"/>
                      <a:tailEnd type="none" w="sm" len="sm"/>
                    </a:lnT>
                  </a:tcPr>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3 pairs</a:t>
                      </a:r>
                      <a:endParaRPr lang="en-US">
                        <a:effectLst/>
                      </a:endParaRPr>
                    </a:p>
                  </a:txBody>
                  <a:tcPr marL="95250" marR="95250" marT="95250" marB="95250">
                    <a:lnT w="9525" cap="flat" cmpd="sng" algn="ctr">
                      <a:solidFill>
                        <a:srgbClr val="9E9E9E"/>
                      </a:solidFill>
                      <a:prstDash val="solid"/>
                      <a:round/>
                      <a:headEnd type="none" w="sm" len="sm"/>
                      <a:tailEnd type="none" w="sm" len="sm"/>
                    </a:lnT>
                  </a:tcPr>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0</a:t>
                      </a:r>
                      <a:endParaRPr lang="en-US">
                        <a:effectLst/>
                      </a:endParaRPr>
                    </a:p>
                  </a:txBody>
                  <a:tcPr marL="95250" marR="95250" marT="95250" marB="95250">
                    <a:lnT w="9525" cap="flat" cmpd="sng" algn="ctr">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543304">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201</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1</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3 pairs</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1</a:t>
                      </a:r>
                      <a:endParaRPr lang="en-US">
                        <a:effectLst/>
                      </a:endParaRPr>
                    </a:p>
                  </a:txBody>
                  <a:tcPr marL="95250" marR="95250" marT="95250" marB="95250"/>
                </a:tc>
                <a:extLst>
                  <a:ext uri="{0D108BD9-81ED-4DB2-BD59-A6C34878D82A}">
                    <a16:rowId xmlns:a16="http://schemas.microsoft.com/office/drawing/2014/main" val="10002"/>
                  </a:ext>
                </a:extLst>
              </a:tr>
              <a:tr h="525100">
                <a:tc>
                  <a:txBody>
                    <a:bodyPr/>
                    <a:lstStyle/>
                    <a:p>
                      <a:pPr algn="ctr" rtl="0" fontAlgn="t">
                        <a:spcBef>
                          <a:spcPts val="0"/>
                        </a:spcBef>
                        <a:spcAft>
                          <a:spcPts val="0"/>
                        </a:spcAft>
                      </a:pPr>
                      <a:r>
                        <a:rPr lang="en-US" sz="1050" b="0" i="0" u="none" strike="noStrike" dirty="0">
                          <a:solidFill>
                            <a:srgbClr val="525252"/>
                          </a:solidFill>
                          <a:effectLst/>
                          <a:latin typeface="Roboto" panose="02000000000000000000" pitchFamily="2" charset="0"/>
                        </a:rPr>
                        <a:t>77</a:t>
                      </a:r>
                      <a:endParaRPr lang="en-US" dirty="0">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1</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5 pairs</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0</a:t>
                      </a:r>
                      <a:endParaRPr lang="en-US">
                        <a:effectLst/>
                      </a:endParaRPr>
                    </a:p>
                  </a:txBody>
                  <a:tcPr marL="95250" marR="95250" marT="95250" marB="95250"/>
                </a:tc>
                <a:extLst>
                  <a:ext uri="{0D108BD9-81ED-4DB2-BD59-A6C34878D82A}">
                    <a16:rowId xmlns:a16="http://schemas.microsoft.com/office/drawing/2014/main" val="10003"/>
                  </a:ext>
                </a:extLst>
              </a:tr>
              <a:tr h="519764">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294</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1</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5 pairs</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1</a:t>
                      </a:r>
                      <a:endParaRPr lang="en-US">
                        <a:effectLst/>
                      </a:endParaRPr>
                    </a:p>
                  </a:txBody>
                  <a:tcPr marL="95250" marR="95250" marT="95250" marB="95250"/>
                </a:tc>
                <a:extLst>
                  <a:ext uri="{0D108BD9-81ED-4DB2-BD59-A6C34878D82A}">
                    <a16:rowId xmlns:a16="http://schemas.microsoft.com/office/drawing/2014/main" val="10004"/>
                  </a:ext>
                </a:extLst>
              </a:tr>
              <a:tr h="548641">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250</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0</a:t>
                      </a:r>
                      <a:endParaRPr lang="en-US">
                        <a:effectLst/>
                      </a:endParaRPr>
                    </a:p>
                  </a:txBody>
                  <a:tcPr marL="95250" marR="95250" marT="95250" marB="95250"/>
                </a:tc>
                <a:tc>
                  <a:txBody>
                    <a:bodyPr/>
                    <a:lstStyle/>
                    <a:p>
                      <a:pPr rtl="0" fontAlgn="t">
                        <a:spcBef>
                          <a:spcPts val="0"/>
                        </a:spcBef>
                        <a:spcAft>
                          <a:spcPts val="0"/>
                        </a:spcAft>
                      </a:pPr>
                      <a:r>
                        <a:rPr lang="en-US" sz="1400" b="0" i="0" u="none" strike="noStrike">
                          <a:solidFill>
                            <a:srgbClr val="000000"/>
                          </a:solidFill>
                          <a:effectLst/>
                          <a:latin typeface="Arial" panose="020B0604020202020204" pitchFamily="34" charset="0"/>
                        </a:rPr>
                        <a:t>-</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dirty="0">
                          <a:solidFill>
                            <a:srgbClr val="525252"/>
                          </a:solidFill>
                          <a:effectLst/>
                          <a:latin typeface="Roboto" panose="02000000000000000000" pitchFamily="2" charset="0"/>
                        </a:rPr>
                        <a:t>0</a:t>
                      </a:r>
                      <a:endParaRPr lang="en-US" dirty="0">
                        <a:effectLst/>
                      </a:endParaRPr>
                    </a:p>
                  </a:txBody>
                  <a:tcPr marL="95250" marR="95250" marT="95250" marB="9525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5506556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alpha val="82352"/>
          </a:schemeClr>
        </a:solidFill>
        <a:effectLst/>
      </p:bgPr>
    </p:bg>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3</a:t>
            </a:r>
            <a:r>
              <a:rPr lang="en" sz="2400" b="1" i="0" u="none" strike="noStrike" cap="none" dirty="0">
                <a:solidFill>
                  <a:srgbClr val="295269"/>
                </a:solidFill>
                <a:latin typeface="Roboto"/>
                <a:ea typeface="Roboto"/>
                <a:cs typeface="Roboto"/>
                <a:sym typeface="Roboto"/>
              </a:rPr>
              <a:t>.2 Home Try On Funnel SQL</a:t>
            </a:r>
            <a:endParaRPr sz="2400" b="1" i="0" u="none" strike="noStrike" cap="none" dirty="0">
              <a:solidFill>
                <a:srgbClr val="295269"/>
              </a:solidFill>
              <a:latin typeface="Roboto"/>
              <a:ea typeface="Roboto"/>
              <a:cs typeface="Roboto"/>
              <a:sym typeface="Roboto"/>
            </a:endParaRPr>
          </a:p>
        </p:txBody>
      </p:sp>
      <p:sp>
        <p:nvSpPr>
          <p:cNvPr id="331" name="Shape 331"/>
          <p:cNvSpPr txBox="1"/>
          <p:nvPr/>
        </p:nvSpPr>
        <p:spPr>
          <a:xfrm>
            <a:off x="187601" y="2317856"/>
            <a:ext cx="3325620" cy="791104"/>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indent="-171450">
              <a:lnSpc>
                <a:spcPct val="115000"/>
              </a:lnSpc>
              <a:buSzPts val="1200"/>
              <a:buFont typeface="Arial"/>
              <a:buChar char="●"/>
            </a:pPr>
            <a:r>
              <a:rPr lang="en-US" sz="1200" dirty="0">
                <a:latin typeface="Roboto"/>
                <a:ea typeface="Roboto"/>
                <a:cs typeface="Roboto"/>
                <a:sym typeface="Roboto"/>
              </a:rPr>
              <a:t>Using the funnel sequence, this SQL was able to left join 3 tables and sort out a new one</a:t>
            </a:r>
            <a:br>
              <a:rPr lang="en-US" sz="1200" dirty="0">
                <a:latin typeface="Roboto"/>
                <a:ea typeface="Roboto"/>
                <a:cs typeface="Roboto"/>
                <a:sym typeface="Roboto"/>
              </a:rPr>
            </a:br>
            <a:endParaRPr sz="1200" b="0" i="0" u="none" strike="noStrike" cap="none" dirty="0">
              <a:solidFill>
                <a:srgbClr val="000000"/>
              </a:solidFill>
              <a:latin typeface="Roboto"/>
              <a:ea typeface="Roboto"/>
              <a:cs typeface="Roboto"/>
              <a:sym typeface="Roboto"/>
            </a:endParaRPr>
          </a:p>
        </p:txBody>
      </p:sp>
      <p:pic>
        <p:nvPicPr>
          <p:cNvPr id="2050" name="Picture 2" descr="https://lh4.googleusercontent.com/4md81WhsO4L_eDwjgt0QFsZgiQbMcBLundK5JgmJtmyINuNph01zBrK876cGYP1ckcBilvVJ8UOmUTvLDml5fxb46sOFGYEgaB_nR5Xcw4dDC0EQQkuuHicQTMFOs7cpOxzJYWJERGY">
            <a:extLst>
              <a:ext uri="{FF2B5EF4-FFF2-40B4-BE49-F238E27FC236}">
                <a16:creationId xmlns:a16="http://schemas.microsoft.com/office/drawing/2014/main" id="{26082602-B67D-AA42-8B10-E75A395D7A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3087" y="292625"/>
            <a:ext cx="3923397" cy="4627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2124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82352"/>
          </a:schemeClr>
        </a:solidFill>
        <a:effectLst/>
      </p:bgPr>
    </p:bg>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Roboto"/>
              <a:buNone/>
            </a:pPr>
            <a:r>
              <a:rPr lang="en" sz="2800" b="1" i="0" u="none" strike="noStrike" cap="none" dirty="0">
                <a:solidFill>
                  <a:srgbClr val="295269"/>
                </a:solidFill>
                <a:latin typeface="Roboto"/>
                <a:ea typeface="Roboto"/>
                <a:cs typeface="Roboto"/>
                <a:sym typeface="Roboto"/>
              </a:rPr>
              <a:t>Table of Contents</a:t>
            </a:r>
            <a:endParaRPr sz="2800" b="1" i="0" u="none" strike="noStrike" cap="none"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b="0" i="0" u="none" strike="noStrike" cap="none" dirty="0">
                <a:solidFill>
                  <a:srgbClr val="222222"/>
                </a:solidFill>
                <a:highlight>
                  <a:srgbClr val="FFFFFF"/>
                </a:highlight>
                <a:latin typeface="Roboto"/>
                <a:ea typeface="Roboto"/>
                <a:cs typeface="Roboto"/>
                <a:sym typeface="Roboto"/>
              </a:rPr>
              <a:t>Get familiar with </a:t>
            </a:r>
            <a:r>
              <a:rPr lang="en" sz="2400" dirty="0" err="1">
                <a:solidFill>
                  <a:srgbClr val="222222"/>
                </a:solidFill>
                <a:highlight>
                  <a:srgbClr val="FFFFFF"/>
                </a:highlight>
                <a:latin typeface="Roboto"/>
                <a:ea typeface="Roboto"/>
                <a:cs typeface="Roboto"/>
                <a:sym typeface="Roboto"/>
              </a:rPr>
              <a:t>Warby</a:t>
            </a:r>
            <a:r>
              <a:rPr lang="en" sz="2400" dirty="0">
                <a:solidFill>
                  <a:srgbClr val="222222"/>
                </a:solidFill>
                <a:highlight>
                  <a:srgbClr val="FFFFFF"/>
                </a:highlight>
                <a:latin typeface="Roboto"/>
                <a:ea typeface="Roboto"/>
                <a:cs typeface="Roboto"/>
                <a:sym typeface="Roboto"/>
              </a:rPr>
              <a:t> Parker</a:t>
            </a:r>
            <a:endParaRPr sz="2400" b="0" i="0" u="none" strike="noStrike" cap="none"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b="0" i="0" u="none" strike="noStrike" cap="none" dirty="0">
                <a:solidFill>
                  <a:srgbClr val="222222"/>
                </a:solidFill>
                <a:highlight>
                  <a:srgbClr val="FFFFFF"/>
                </a:highlight>
                <a:latin typeface="Roboto"/>
                <a:ea typeface="Roboto"/>
                <a:cs typeface="Roboto"/>
                <a:sym typeface="Roboto"/>
              </a:rPr>
              <a:t>What is the </a:t>
            </a:r>
            <a:r>
              <a:rPr lang="en" sz="2400" dirty="0">
                <a:solidFill>
                  <a:srgbClr val="222222"/>
                </a:solidFill>
                <a:highlight>
                  <a:srgbClr val="FFFFFF"/>
                </a:highlight>
                <a:latin typeface="Roboto"/>
                <a:ea typeface="Roboto"/>
                <a:cs typeface="Roboto"/>
                <a:sym typeface="Roboto"/>
              </a:rPr>
              <a:t>Quiz Funnel</a:t>
            </a:r>
            <a:endParaRPr sz="2400" b="0" i="0" u="none" strike="noStrike" cap="none"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A/B Testing with Home Try-On Funnel</a:t>
            </a:r>
            <a:endParaRPr sz="2400" b="0" i="0" u="none" strike="noStrike" cap="none"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chemeClr val="lt1"/>
                </a:solidFill>
                <a:latin typeface="Roboto Black"/>
                <a:ea typeface="Roboto Black"/>
                <a:cs typeface="Roboto Black"/>
                <a:sym typeface="Roboto Black"/>
              </a:rPr>
              <a:t>1. </a:t>
            </a:r>
            <a:r>
              <a:rPr lang="en" sz="4800" b="0" i="0" u="none" strike="noStrike" cap="none" dirty="0" err="1">
                <a:solidFill>
                  <a:schemeClr val="lt1"/>
                </a:solidFill>
                <a:latin typeface="Roboto Black"/>
                <a:ea typeface="Roboto Black"/>
                <a:cs typeface="Roboto Black"/>
                <a:sym typeface="Roboto Black"/>
              </a:rPr>
              <a:t>Warby</a:t>
            </a:r>
            <a:r>
              <a:rPr lang="en" sz="4800" b="0" i="0" u="none" strike="noStrike" cap="none" dirty="0">
                <a:solidFill>
                  <a:schemeClr val="lt1"/>
                </a:solidFill>
                <a:latin typeface="Roboto Black"/>
                <a:ea typeface="Roboto Black"/>
                <a:cs typeface="Roboto Black"/>
                <a:sym typeface="Roboto Black"/>
              </a:rPr>
              <a:t> Parker </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227302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82352"/>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D2B25-74FA-6B48-A505-4AE608880EEF}"/>
              </a:ext>
            </a:extLst>
          </p:cNvPr>
          <p:cNvSpPr>
            <a:spLocks noGrp="1"/>
          </p:cNvSpPr>
          <p:nvPr>
            <p:ph type="title"/>
          </p:nvPr>
        </p:nvSpPr>
        <p:spPr/>
        <p:txBody>
          <a:bodyPr/>
          <a:lstStyle/>
          <a:p>
            <a:r>
              <a:rPr lang="en-US" dirty="0"/>
              <a:t>What is </a:t>
            </a:r>
            <a:r>
              <a:rPr lang="en-US" dirty="0" err="1"/>
              <a:t>Warby</a:t>
            </a:r>
            <a:r>
              <a:rPr lang="en-US" dirty="0"/>
              <a:t> Parker?</a:t>
            </a:r>
          </a:p>
        </p:txBody>
      </p:sp>
      <p:sp>
        <p:nvSpPr>
          <p:cNvPr id="3" name="Text Placeholder 2">
            <a:extLst>
              <a:ext uri="{FF2B5EF4-FFF2-40B4-BE49-F238E27FC236}">
                <a16:creationId xmlns:a16="http://schemas.microsoft.com/office/drawing/2014/main" id="{9F046457-D0A9-634F-A6D0-217C7C19F942}"/>
              </a:ext>
            </a:extLst>
          </p:cNvPr>
          <p:cNvSpPr>
            <a:spLocks noGrp="1"/>
          </p:cNvSpPr>
          <p:nvPr>
            <p:ph type="body" idx="1"/>
          </p:nvPr>
        </p:nvSpPr>
        <p:spPr/>
        <p:txBody>
          <a:bodyPr/>
          <a:lstStyle/>
          <a:p>
            <a:r>
              <a:rPr lang="en-US" dirty="0" err="1"/>
              <a:t>Warby</a:t>
            </a:r>
            <a:r>
              <a:rPr lang="en-US" dirty="0"/>
              <a:t> Parker is an American online retail store of prescription glasses and sunglasses. The company revolutionized the idea of fashionable yet affordable glasses for everyone</a:t>
            </a:r>
          </a:p>
          <a:p>
            <a:r>
              <a:rPr lang="en-US" dirty="0"/>
              <a:t>The key point for </a:t>
            </a:r>
            <a:r>
              <a:rPr lang="en-US" dirty="0" err="1"/>
              <a:t>Warby</a:t>
            </a:r>
            <a:r>
              <a:rPr lang="en-US" dirty="0"/>
              <a:t> Parker is that they have a home try on option for their glasses online which allows customers to see and try on the frames before they commit.  </a:t>
            </a:r>
          </a:p>
        </p:txBody>
      </p:sp>
    </p:spTree>
    <p:extLst>
      <p:ext uri="{BB962C8B-B14F-4D97-AF65-F5344CB8AC3E}">
        <p14:creationId xmlns:p14="http://schemas.microsoft.com/office/powerpoint/2010/main" val="4243416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a:solidFill>
                  <a:schemeClr val="lt1"/>
                </a:solidFill>
                <a:latin typeface="Roboto Black"/>
                <a:ea typeface="Roboto Black"/>
                <a:cs typeface="Roboto Black"/>
                <a:sym typeface="Roboto Black"/>
              </a:rPr>
              <a:t>2</a:t>
            </a:r>
            <a:r>
              <a:rPr lang="en" sz="4800" b="0" i="0" u="none" strike="noStrike" cap="none" dirty="0">
                <a:solidFill>
                  <a:schemeClr val="lt1"/>
                </a:solidFill>
                <a:latin typeface="Roboto Black"/>
                <a:ea typeface="Roboto Black"/>
                <a:cs typeface="Roboto Black"/>
                <a:sym typeface="Roboto Black"/>
              </a:rPr>
              <a:t>. Determining Data</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82352"/>
          </a:schemeClr>
        </a:solidFill>
        <a:effectLst/>
      </p:bgPr>
    </p:bg>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.1 </a:t>
            </a:r>
            <a:r>
              <a:rPr lang="en" sz="2400" b="1" dirty="0">
                <a:solidFill>
                  <a:srgbClr val="295269"/>
                </a:solidFill>
                <a:latin typeface="Roboto"/>
                <a:ea typeface="Roboto"/>
                <a:cs typeface="Roboto"/>
                <a:sym typeface="Roboto"/>
              </a:rPr>
              <a:t>Quiz Funnel</a:t>
            </a:r>
            <a:endParaRPr sz="2400" b="1" i="0" u="none" strike="noStrike" cap="none" dirty="0">
              <a:solidFill>
                <a:srgbClr val="295269"/>
              </a:solidFill>
              <a:latin typeface="Roboto"/>
              <a:ea typeface="Roboto"/>
              <a:cs typeface="Roboto"/>
              <a:sym typeface="Roboto"/>
            </a:endParaRPr>
          </a:p>
        </p:txBody>
      </p:sp>
      <p:sp>
        <p:nvSpPr>
          <p:cNvPr id="316" name="Shape 316"/>
          <p:cNvSpPr txBox="1"/>
          <p:nvPr/>
        </p:nvSpPr>
        <p:spPr>
          <a:xfrm>
            <a:off x="177975" y="1201325"/>
            <a:ext cx="8520600" cy="100454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US" sz="1200" b="0" i="0" u="none" strike="noStrike" cap="none" dirty="0">
                <a:solidFill>
                  <a:srgbClr val="000000"/>
                </a:solidFill>
                <a:latin typeface="Roboto"/>
                <a:ea typeface="Roboto"/>
                <a:cs typeface="Roboto"/>
                <a:sym typeface="Roboto"/>
              </a:rPr>
              <a:t>What columns does the quiz table have?</a:t>
            </a:r>
          </a:p>
          <a:p>
            <a:pPr marL="171450" lvl="4" indent="-171450">
              <a:lnSpc>
                <a:spcPct val="115000"/>
              </a:lnSpc>
              <a:buClr>
                <a:schemeClr val="dk1"/>
              </a:buClr>
              <a:buSzPts val="1100"/>
              <a:buFont typeface="Arial" panose="020B0604020202020204" pitchFamily="34" charset="0"/>
              <a:buChar char="•"/>
            </a:pPr>
            <a:r>
              <a:rPr lang="en-US" sz="1200" b="0" i="0" u="none" strike="noStrike" cap="none" dirty="0">
                <a:solidFill>
                  <a:srgbClr val="000000"/>
                </a:solidFill>
                <a:latin typeface="Roboto"/>
                <a:ea typeface="Roboto"/>
                <a:cs typeface="Roboto"/>
                <a:sym typeface="Roboto"/>
              </a:rPr>
              <a:t> Question</a:t>
            </a:r>
          </a:p>
          <a:p>
            <a:pPr marL="171450" lvl="4" indent="-171450">
              <a:lnSpc>
                <a:spcPct val="115000"/>
              </a:lnSpc>
              <a:buClr>
                <a:schemeClr val="dk1"/>
              </a:buClr>
              <a:buSzPts val="1100"/>
              <a:buFont typeface="Arial" panose="020B0604020202020204" pitchFamily="34" charset="0"/>
              <a:buChar char="•"/>
            </a:pPr>
            <a:r>
              <a:rPr lang="en-US" sz="1200" dirty="0" err="1">
                <a:latin typeface="Roboto"/>
                <a:ea typeface="Roboto"/>
                <a:cs typeface="Roboto"/>
                <a:sym typeface="Roboto"/>
              </a:rPr>
              <a:t>User_ID</a:t>
            </a:r>
            <a:endParaRPr lang="en-US" sz="1200" dirty="0">
              <a:latin typeface="Roboto"/>
              <a:ea typeface="Roboto"/>
              <a:cs typeface="Roboto"/>
              <a:sym typeface="Roboto"/>
            </a:endParaRPr>
          </a:p>
          <a:p>
            <a:pPr marL="171450" lvl="4" indent="-171450">
              <a:lnSpc>
                <a:spcPct val="115000"/>
              </a:lnSpc>
              <a:buClr>
                <a:schemeClr val="dk1"/>
              </a:buClr>
              <a:buSzPts val="1100"/>
              <a:buFont typeface="Arial" panose="020B0604020202020204" pitchFamily="34" charset="0"/>
              <a:buChar char="•"/>
            </a:pPr>
            <a:r>
              <a:rPr lang="en-US" sz="1200" dirty="0">
                <a:latin typeface="Roboto"/>
                <a:ea typeface="Roboto"/>
                <a:cs typeface="Roboto"/>
                <a:sym typeface="Roboto"/>
              </a:rPr>
              <a:t>Response</a:t>
            </a:r>
          </a:p>
          <a:p>
            <a:pPr marL="0" marR="0" lvl="0" indent="0" algn="l" rtl="0">
              <a:lnSpc>
                <a:spcPct val="115000"/>
              </a:lnSpc>
              <a:spcBef>
                <a:spcPts val="0"/>
              </a:spcBef>
              <a:spcAft>
                <a:spcPts val="0"/>
              </a:spcAft>
              <a:buClr>
                <a:schemeClr val="dk1"/>
              </a:buClr>
              <a:buSzPts val="1100"/>
              <a:buFont typeface="Arial"/>
              <a:buNone/>
            </a:pPr>
            <a:r>
              <a:rPr lang="en-US" sz="1200" b="0" i="0" u="none" strike="noStrike" cap="none" dirty="0">
                <a:solidFill>
                  <a:srgbClr val="000000"/>
                </a:solidFill>
                <a:latin typeface="Roboto"/>
                <a:ea typeface="Roboto"/>
                <a:cs typeface="Roboto"/>
                <a:sym typeface="Roboto"/>
              </a:rPr>
              <a:t>	</a:t>
            </a:r>
            <a:endParaRPr sz="1200" b="0" i="0" u="none" strike="noStrike" cap="none" dirty="0">
              <a:solidFill>
                <a:srgbClr val="000000"/>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1729991066"/>
              </p:ext>
            </p:extLst>
          </p:nvPr>
        </p:nvGraphicFramePr>
        <p:xfrm>
          <a:off x="177975" y="2494204"/>
          <a:ext cx="6521650" cy="2450110"/>
        </p:xfrm>
        <a:graphic>
          <a:graphicData uri="http://schemas.openxmlformats.org/drawingml/2006/table">
            <a:tbl>
              <a:tblPr>
                <a:noFill/>
                <a:tableStyleId>{41C52BF7-F10D-42DD-8479-FF2DDF1A0279}</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gridCol w="2345125">
                  <a:extLst>
                    <a:ext uri="{9D8B030D-6E8A-4147-A177-3AD203B41FA5}">
                      <a16:colId xmlns:a16="http://schemas.microsoft.com/office/drawing/2014/main" val="20002"/>
                    </a:ext>
                  </a:extLst>
                </a:gridCol>
              </a:tblGrid>
              <a:tr h="407950">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U</a:t>
                      </a:r>
                      <a:r>
                        <a:rPr lang="en" sz="1000" b="1" u="none" strike="noStrike" cap="none" dirty="0" err="1">
                          <a:solidFill>
                            <a:srgbClr val="FFFFFF"/>
                          </a:solidFill>
                        </a:rPr>
                        <a:t>ser_ID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a:solidFill>
                            <a:srgbClr val="FFFFFF"/>
                          </a:solidFill>
                        </a:rPr>
                        <a:t>Response</a:t>
                      </a:r>
                      <a:endParaRPr sz="10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328375">
                <a:tc>
                  <a:txBody>
                    <a:bodyPr/>
                    <a:lstStyle/>
                    <a:p>
                      <a:pPr algn="ctr" rtl="0" fontAlgn="t">
                        <a:spcBef>
                          <a:spcPts val="0"/>
                        </a:spcBef>
                        <a:spcAft>
                          <a:spcPts val="0"/>
                        </a:spcAft>
                      </a:pPr>
                      <a:r>
                        <a:rPr lang="en-US" sz="1050" b="0" i="0" u="none" strike="noStrike" dirty="0">
                          <a:solidFill>
                            <a:srgbClr val="525252"/>
                          </a:solidFill>
                          <a:effectLst/>
                          <a:latin typeface="Roboto" panose="02000000000000000000" pitchFamily="2" charset="0"/>
                        </a:rPr>
                        <a:t>1. What are you looking for?</a:t>
                      </a:r>
                      <a:endParaRPr lang="en-US" dirty="0">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005e7f99-d48c-4fce-b605-10506c85aaf7</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Women's Styles</a:t>
                      </a:r>
                      <a:endParaRPr lang="en-US">
                        <a:effectLst/>
                      </a:endParaRPr>
                    </a:p>
                  </a:txBody>
                  <a:tcPr marL="95250" marR="95250" marT="95250" marB="95250"/>
                </a:tc>
                <a:extLst>
                  <a:ext uri="{0D108BD9-81ED-4DB2-BD59-A6C34878D82A}">
                    <a16:rowId xmlns:a16="http://schemas.microsoft.com/office/drawing/2014/main" val="10001"/>
                  </a:ext>
                </a:extLst>
              </a:tr>
              <a:tr h="328375">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2. What's your fit?</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005e7f99-d48c-4fce-b605-10506c85aaf7</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Medium</a:t>
                      </a:r>
                      <a:endParaRPr lang="en-US">
                        <a:effectLst/>
                      </a:endParaRPr>
                    </a:p>
                  </a:txBody>
                  <a:tcPr marL="95250" marR="95250" marT="95250" marB="95250"/>
                </a:tc>
                <a:extLst>
                  <a:ext uri="{0D108BD9-81ED-4DB2-BD59-A6C34878D82A}">
                    <a16:rowId xmlns:a16="http://schemas.microsoft.com/office/drawing/2014/main" val="10002"/>
                  </a:ext>
                </a:extLst>
              </a:tr>
              <a:tr h="328375">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3. Which shapes do you like?</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00a556ed-f13e-4c67-8704-27e3573684cd</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Round</a:t>
                      </a:r>
                      <a:endParaRPr lang="en-US">
                        <a:effectLst/>
                      </a:endParaRPr>
                    </a:p>
                  </a:txBody>
                  <a:tcPr marL="95250" marR="95250" marT="95250" marB="95250"/>
                </a:tc>
                <a:extLst>
                  <a:ext uri="{0D108BD9-81ED-4DB2-BD59-A6C34878D82A}">
                    <a16:rowId xmlns:a16="http://schemas.microsoft.com/office/drawing/2014/main" val="10003"/>
                  </a:ext>
                </a:extLst>
              </a:tr>
              <a:tr h="328375">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4. Which colors do you like?</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00a556ed-f13e-4c67-8704-27e3573684cd</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dirty="0">
                          <a:solidFill>
                            <a:srgbClr val="525252"/>
                          </a:solidFill>
                          <a:effectLst/>
                          <a:latin typeface="Roboto" panose="02000000000000000000" pitchFamily="2" charset="0"/>
                        </a:rPr>
                        <a:t>Two-Tone</a:t>
                      </a:r>
                      <a:endParaRPr lang="en-US" dirty="0">
                        <a:effectLst/>
                      </a:endParaRPr>
                    </a:p>
                  </a:txBody>
                  <a:tcPr marL="95250" marR="95250" marT="95250" marB="95250"/>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alpha val="82352"/>
          </a:schemeClr>
        </a:solidFill>
        <a:effectLst/>
      </p:bgPr>
    </p:bg>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.2 Quiz Funnel</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 You can put your query here</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r>
              <a:rPr lang="en-US" sz="900" dirty="0">
                <a:latin typeface="Courier New" panose="02070309020205020404" pitchFamily="49" charset="0"/>
              </a:rPr>
              <a:t>select question,</a:t>
            </a:r>
            <a:endParaRPr lang="en-US" sz="900" dirty="0"/>
          </a:p>
          <a:p>
            <a:r>
              <a:rPr lang="en-US" sz="900" dirty="0">
                <a:latin typeface="Courier New" panose="02070309020205020404" pitchFamily="49" charset="0"/>
              </a:rPr>
              <a:t>count (distinct </a:t>
            </a:r>
            <a:r>
              <a:rPr lang="en-US" sz="900" dirty="0" err="1">
                <a:latin typeface="Courier New" panose="02070309020205020404" pitchFamily="49" charset="0"/>
              </a:rPr>
              <a:t>user_id</a:t>
            </a:r>
            <a:r>
              <a:rPr lang="en-US" sz="900" dirty="0">
                <a:latin typeface="Courier New" panose="02070309020205020404" pitchFamily="49" charset="0"/>
              </a:rPr>
              <a:t>)</a:t>
            </a:r>
            <a:endParaRPr lang="en-US" sz="900" dirty="0"/>
          </a:p>
          <a:p>
            <a:r>
              <a:rPr lang="en-US" sz="900" dirty="0">
                <a:latin typeface="Courier New" panose="02070309020205020404" pitchFamily="49" charset="0"/>
              </a:rPr>
              <a:t> from survey</a:t>
            </a:r>
            <a:endParaRPr lang="en-US" sz="900" dirty="0"/>
          </a:p>
          <a:p>
            <a:r>
              <a:rPr lang="en-US" sz="900" dirty="0">
                <a:latin typeface="Courier New" panose="02070309020205020404" pitchFamily="49" charset="0"/>
              </a:rPr>
              <a:t> group by 1;</a:t>
            </a:r>
            <a:endParaRPr lang="en-US" sz="900" dirty="0"/>
          </a:p>
          <a:p>
            <a:br>
              <a:rPr lang="en-US" sz="900" dirty="0"/>
            </a:b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5"/>
            <a:ext cx="4920900" cy="55206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What is the number of responses for each question? </a:t>
            </a:r>
            <a:endParaRPr sz="1200" b="0" i="0" u="none" strike="noStrike" cap="none" dirty="0">
              <a:solidFill>
                <a:srgbClr val="000000"/>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872419112"/>
              </p:ext>
            </p:extLst>
          </p:nvPr>
        </p:nvGraphicFramePr>
        <p:xfrm>
          <a:off x="146913" y="2027437"/>
          <a:ext cx="3328050" cy="2809480"/>
        </p:xfrm>
        <a:graphic>
          <a:graphicData uri="http://schemas.openxmlformats.org/drawingml/2006/table">
            <a:tbl>
              <a:tblPr>
                <a:noFill/>
                <a:tableStyleId>{41C52BF7-F10D-42DD-8479-FF2DDF1A0279}</a:tableStyleId>
              </a:tblPr>
              <a:tblGrid>
                <a:gridCol w="1459350">
                  <a:extLst>
                    <a:ext uri="{9D8B030D-6E8A-4147-A177-3AD203B41FA5}">
                      <a16:colId xmlns:a16="http://schemas.microsoft.com/office/drawing/2014/main" val="20000"/>
                    </a:ext>
                  </a:extLst>
                </a:gridCol>
                <a:gridCol w="1868700">
                  <a:extLst>
                    <a:ext uri="{9D8B030D-6E8A-4147-A177-3AD203B41FA5}">
                      <a16:colId xmlns:a16="http://schemas.microsoft.com/office/drawing/2014/main" val="20001"/>
                    </a:ext>
                  </a:extLst>
                </a:gridCol>
              </a:tblGrid>
              <a:tr h="416800">
                <a:tc>
                  <a:txBody>
                    <a:bodyPr/>
                    <a:lstStyle/>
                    <a:p>
                      <a:pPr algn="ctr" rtl="0" fontAlgn="t">
                        <a:spcBef>
                          <a:spcPts val="0"/>
                        </a:spcBef>
                        <a:spcAft>
                          <a:spcPts val="0"/>
                        </a:spcAft>
                      </a:pPr>
                      <a:r>
                        <a:rPr lang="en-US" sz="1050" b="1" i="0" u="none" strike="noStrike">
                          <a:solidFill>
                            <a:srgbClr val="292929"/>
                          </a:solidFill>
                          <a:effectLst/>
                          <a:latin typeface="Roboto" panose="02000000000000000000" pitchFamily="2" charset="0"/>
                        </a:rPr>
                        <a:t>question</a:t>
                      </a:r>
                      <a:endParaRPr lang="en-US">
                        <a:effectLst/>
                      </a:endParaRPr>
                    </a:p>
                  </a:txBody>
                  <a:tcPr marL="95250" marR="95250" marT="95250" marB="95250">
                    <a:solidFill>
                      <a:srgbClr val="204056">
                        <a:alpha val="82352"/>
                      </a:srgbClr>
                    </a:solidFill>
                  </a:tcPr>
                </a:tc>
                <a:tc>
                  <a:txBody>
                    <a:bodyPr/>
                    <a:lstStyle/>
                    <a:p>
                      <a:pPr algn="ctr" rtl="0" fontAlgn="t">
                        <a:spcBef>
                          <a:spcPts val="0"/>
                        </a:spcBef>
                        <a:spcAft>
                          <a:spcPts val="0"/>
                        </a:spcAft>
                      </a:pPr>
                      <a:r>
                        <a:rPr lang="en-US" sz="1050" b="1" i="0" u="none" strike="noStrike" dirty="0">
                          <a:solidFill>
                            <a:srgbClr val="292929"/>
                          </a:solidFill>
                          <a:effectLst/>
                          <a:latin typeface="Roboto" panose="02000000000000000000" pitchFamily="2" charset="0"/>
                        </a:rPr>
                        <a:t>count (distinct </a:t>
                      </a:r>
                      <a:r>
                        <a:rPr lang="en-US" sz="1050" b="1" i="0" u="none" strike="noStrike" dirty="0" err="1">
                          <a:solidFill>
                            <a:srgbClr val="292929"/>
                          </a:solidFill>
                          <a:effectLst/>
                          <a:latin typeface="Roboto" panose="02000000000000000000" pitchFamily="2" charset="0"/>
                        </a:rPr>
                        <a:t>user_id</a:t>
                      </a:r>
                      <a:r>
                        <a:rPr lang="en-US" sz="1050" b="1" i="0" u="none" strike="noStrike" dirty="0">
                          <a:solidFill>
                            <a:srgbClr val="292929"/>
                          </a:solidFill>
                          <a:effectLst/>
                          <a:latin typeface="Roboto" panose="02000000000000000000" pitchFamily="2" charset="0"/>
                        </a:rPr>
                        <a:t>)</a:t>
                      </a:r>
                      <a:endParaRPr lang="en-US" dirty="0">
                        <a:effectLst/>
                      </a:endParaRPr>
                    </a:p>
                  </a:txBody>
                  <a:tcPr marL="95250" marR="95250" marT="95250" marB="95250">
                    <a:solidFill>
                      <a:srgbClr val="204056">
                        <a:alpha val="82352"/>
                      </a:srgbClr>
                    </a:solidFill>
                  </a:tcPr>
                </a:tc>
                <a:extLst>
                  <a:ext uri="{0D108BD9-81ED-4DB2-BD59-A6C34878D82A}">
                    <a16:rowId xmlns:a16="http://schemas.microsoft.com/office/drawing/2014/main" val="10000"/>
                  </a:ext>
                </a:extLst>
              </a:tr>
              <a:tr h="335475">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1. What are you looking for?</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500</a:t>
                      </a:r>
                      <a:endParaRPr lang="en-US">
                        <a:effectLst/>
                      </a:endParaRPr>
                    </a:p>
                  </a:txBody>
                  <a:tcPr marL="95250" marR="95250" marT="95250" marB="95250"/>
                </a:tc>
                <a:extLst>
                  <a:ext uri="{0D108BD9-81ED-4DB2-BD59-A6C34878D82A}">
                    <a16:rowId xmlns:a16="http://schemas.microsoft.com/office/drawing/2014/main" val="10001"/>
                  </a:ext>
                </a:extLst>
              </a:tr>
              <a:tr h="335475">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2. What's your fit?</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475</a:t>
                      </a:r>
                      <a:endParaRPr lang="en-US">
                        <a:effectLst/>
                      </a:endParaRPr>
                    </a:p>
                  </a:txBody>
                  <a:tcPr marL="95250" marR="95250" marT="95250" marB="95250"/>
                </a:tc>
                <a:extLst>
                  <a:ext uri="{0D108BD9-81ED-4DB2-BD59-A6C34878D82A}">
                    <a16:rowId xmlns:a16="http://schemas.microsoft.com/office/drawing/2014/main" val="43073593"/>
                  </a:ext>
                </a:extLst>
              </a:tr>
              <a:tr h="335475">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3. Which shapes do you like?</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380</a:t>
                      </a:r>
                      <a:endParaRPr lang="en-US">
                        <a:effectLst/>
                      </a:endParaRPr>
                    </a:p>
                  </a:txBody>
                  <a:tcPr marL="95250" marR="95250" marT="95250" marB="95250"/>
                </a:tc>
                <a:extLst>
                  <a:ext uri="{0D108BD9-81ED-4DB2-BD59-A6C34878D82A}">
                    <a16:rowId xmlns:a16="http://schemas.microsoft.com/office/drawing/2014/main" val="10002"/>
                  </a:ext>
                </a:extLst>
              </a:tr>
              <a:tr h="335475">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4. Which colors do you like?</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361</a:t>
                      </a:r>
                      <a:endParaRPr lang="en-US">
                        <a:effectLst/>
                      </a:endParaRPr>
                    </a:p>
                  </a:txBody>
                  <a:tcPr marL="95250" marR="95250" marT="95250" marB="95250"/>
                </a:tc>
                <a:extLst>
                  <a:ext uri="{0D108BD9-81ED-4DB2-BD59-A6C34878D82A}">
                    <a16:rowId xmlns:a16="http://schemas.microsoft.com/office/drawing/2014/main" val="10003"/>
                  </a:ext>
                </a:extLst>
              </a:tr>
              <a:tr h="335475">
                <a:tc>
                  <a:txBody>
                    <a:bodyPr/>
                    <a:lstStyle/>
                    <a:p>
                      <a:pPr algn="ctr" rtl="0" fontAlgn="t">
                        <a:spcBef>
                          <a:spcPts val="0"/>
                        </a:spcBef>
                        <a:spcAft>
                          <a:spcPts val="0"/>
                        </a:spcAft>
                      </a:pPr>
                      <a:r>
                        <a:rPr lang="en-US" sz="1050" b="0" i="0" u="none" strike="noStrike">
                          <a:solidFill>
                            <a:srgbClr val="525252"/>
                          </a:solidFill>
                          <a:effectLst/>
                          <a:latin typeface="Roboto" panose="02000000000000000000" pitchFamily="2" charset="0"/>
                        </a:rPr>
                        <a:t>5. When was your last eye exam?</a:t>
                      </a:r>
                      <a:endParaRPr lang="en-US">
                        <a:effectLst/>
                      </a:endParaRPr>
                    </a:p>
                  </a:txBody>
                  <a:tcPr marL="95250" marR="95250" marT="95250" marB="95250"/>
                </a:tc>
                <a:tc>
                  <a:txBody>
                    <a:bodyPr/>
                    <a:lstStyle/>
                    <a:p>
                      <a:pPr algn="ctr" rtl="0" fontAlgn="t">
                        <a:spcBef>
                          <a:spcPts val="0"/>
                        </a:spcBef>
                        <a:spcAft>
                          <a:spcPts val="0"/>
                        </a:spcAft>
                      </a:pPr>
                      <a:r>
                        <a:rPr lang="en-US" sz="1050" b="0" i="0" u="none" strike="noStrike" dirty="0">
                          <a:solidFill>
                            <a:srgbClr val="525252"/>
                          </a:solidFill>
                          <a:effectLst/>
                          <a:latin typeface="Roboto" panose="02000000000000000000" pitchFamily="2" charset="0"/>
                        </a:rPr>
                        <a:t>270</a:t>
                      </a:r>
                      <a:endParaRPr lang="en-US" dirty="0">
                        <a:effectLst/>
                      </a:endParaRPr>
                    </a:p>
                  </a:txBody>
                  <a:tcPr marL="95250" marR="95250" marT="95250" marB="95250"/>
                </a:tc>
                <a:extLst>
                  <a:ext uri="{0D108BD9-81ED-4DB2-BD59-A6C34878D82A}">
                    <a16:rowId xmlns:a16="http://schemas.microsoft.com/office/drawing/2014/main" val="10004"/>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alpha val="82352"/>
          </a:schemeClr>
        </a:solidFill>
        <a:effectLst/>
      </p:bgPr>
    </p:bg>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.3 Quiz Funnel  </a:t>
            </a:r>
            <a:endParaRPr sz="2400" b="1" i="0" u="none" strike="noStrike" cap="none" dirty="0">
              <a:solidFill>
                <a:srgbClr val="295269"/>
              </a:solidFill>
              <a:latin typeface="Roboto"/>
              <a:ea typeface="Roboto"/>
              <a:cs typeface="Roboto"/>
              <a:sym typeface="Roboto"/>
            </a:endParaRPr>
          </a:p>
        </p:txBody>
      </p:sp>
      <p:sp>
        <p:nvSpPr>
          <p:cNvPr id="331" name="Shape 331"/>
          <p:cNvSpPr txBox="1"/>
          <p:nvPr/>
        </p:nvSpPr>
        <p:spPr>
          <a:xfrm>
            <a:off x="177975" y="1201325"/>
            <a:ext cx="3868245" cy="2536285"/>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indent="-171450">
              <a:lnSpc>
                <a:spcPct val="115000"/>
              </a:lnSpc>
              <a:buSzPts val="1200"/>
              <a:buFont typeface="Arial"/>
              <a:buChar char="●"/>
            </a:pPr>
            <a:r>
              <a:rPr lang="en-US" sz="1200" dirty="0">
                <a:latin typeface="Roboto"/>
                <a:ea typeface="Roboto"/>
                <a:cs typeface="Roboto"/>
                <a:sym typeface="Roboto"/>
              </a:rPr>
              <a:t>Which question(s) of the quiz have a lower completion rates?</a:t>
            </a:r>
          </a:p>
          <a:p>
            <a:pPr marL="171450" indent="-171450">
              <a:lnSpc>
                <a:spcPct val="115000"/>
              </a:lnSpc>
              <a:buSzPts val="1200"/>
              <a:buFont typeface="Arial"/>
              <a:buChar char="●"/>
            </a:pPr>
            <a:r>
              <a:rPr lang="en-US" sz="1200" dirty="0">
                <a:latin typeface="Roboto"/>
                <a:ea typeface="Roboto"/>
                <a:cs typeface="Roboto"/>
                <a:sym typeface="Roboto"/>
              </a:rPr>
              <a:t>What do you think is the reason? </a:t>
            </a:r>
          </a:p>
          <a:p>
            <a:pPr marL="171450" indent="-171450">
              <a:lnSpc>
                <a:spcPct val="115000"/>
              </a:lnSpc>
              <a:buSzPts val="1200"/>
              <a:buFont typeface="Arial"/>
              <a:buChar char="●"/>
            </a:pPr>
            <a:r>
              <a:rPr lang="en-US" sz="1200" dirty="0">
                <a:latin typeface="Roboto"/>
                <a:ea typeface="Roboto"/>
                <a:cs typeface="Roboto"/>
                <a:sym typeface="Roboto"/>
              </a:rPr>
              <a:t>5th question has the lowest response rate. The first four questions were based on customer’s preference and style which could be answered right away but the last question asks about the time of their last eye exam which they might not remember exactly resulting in giving up the quiz.</a:t>
            </a:r>
          </a:p>
          <a:p>
            <a:pPr>
              <a:lnSpc>
                <a:spcPct val="115000"/>
              </a:lnSpc>
              <a:buSzPts val="1200"/>
            </a:pPr>
            <a:br>
              <a:rPr lang="en-US" sz="1200" dirty="0">
                <a:latin typeface="Roboto"/>
                <a:ea typeface="Roboto"/>
                <a:cs typeface="Roboto"/>
                <a:sym typeface="Roboto"/>
              </a:rPr>
            </a:br>
            <a:endParaRPr sz="1200" b="0" i="0" u="none" strike="noStrike" cap="none" dirty="0">
              <a:solidFill>
                <a:srgbClr val="000000"/>
              </a:solidFill>
              <a:latin typeface="Roboto"/>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3424223918"/>
              </p:ext>
            </p:extLst>
          </p:nvPr>
        </p:nvGraphicFramePr>
        <p:xfrm>
          <a:off x="4251960" y="292625"/>
          <a:ext cx="4766308" cy="4694964"/>
        </p:xfrm>
        <a:graphic>
          <a:graphicData uri="http://schemas.openxmlformats.org/drawingml/2006/table">
            <a:tbl>
              <a:tblPr>
                <a:noFill/>
                <a:tableStyleId>{41C52BF7-F10D-42DD-8479-FF2DDF1A0279}</a:tableStyleId>
              </a:tblPr>
              <a:tblGrid>
                <a:gridCol w="2087938">
                  <a:extLst>
                    <a:ext uri="{9D8B030D-6E8A-4147-A177-3AD203B41FA5}">
                      <a16:colId xmlns:a16="http://schemas.microsoft.com/office/drawing/2014/main" val="20000"/>
                    </a:ext>
                  </a:extLst>
                </a:gridCol>
                <a:gridCol w="1339185">
                  <a:extLst>
                    <a:ext uri="{9D8B030D-6E8A-4147-A177-3AD203B41FA5}">
                      <a16:colId xmlns:a16="http://schemas.microsoft.com/office/drawing/2014/main" val="20001"/>
                    </a:ext>
                  </a:extLst>
                </a:gridCol>
                <a:gridCol w="1339185">
                  <a:extLst>
                    <a:ext uri="{9D8B030D-6E8A-4147-A177-3AD203B41FA5}">
                      <a16:colId xmlns:a16="http://schemas.microsoft.com/office/drawing/2014/main" val="647780826"/>
                    </a:ext>
                  </a:extLst>
                </a:gridCol>
              </a:tblGrid>
              <a:tr h="830332">
                <a:tc>
                  <a:txBody>
                    <a:bodyPr/>
                    <a:lstStyle/>
                    <a:p>
                      <a:pPr rtl="0" fontAlgn="t">
                        <a:spcBef>
                          <a:spcPts val="0"/>
                        </a:spcBef>
                        <a:spcAft>
                          <a:spcPts val="0"/>
                        </a:spcAft>
                      </a:pPr>
                      <a:r>
                        <a:rPr lang="en-US" sz="1400" b="0" i="0" u="none" strike="noStrike" dirty="0">
                          <a:solidFill>
                            <a:srgbClr val="FFFFFF"/>
                          </a:solidFill>
                          <a:effectLst/>
                          <a:latin typeface="Arial" panose="020B0604020202020204" pitchFamily="34" charset="0"/>
                        </a:rPr>
                        <a:t>question</a:t>
                      </a:r>
                      <a:endParaRPr lang="en-US" dirty="0">
                        <a:effectLst/>
                      </a:endParaRPr>
                    </a:p>
                  </a:txBody>
                  <a:tcPr marL="95250" marR="95250" marT="95250" marB="9525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352"/>
                      </a:srgbClr>
                    </a:solidFill>
                  </a:tcPr>
                </a:tc>
                <a:tc>
                  <a:txBody>
                    <a:bodyPr/>
                    <a:lstStyle/>
                    <a:p>
                      <a:pPr rtl="0" fontAlgn="t">
                        <a:spcBef>
                          <a:spcPts val="0"/>
                        </a:spcBef>
                        <a:spcAft>
                          <a:spcPts val="0"/>
                        </a:spcAft>
                      </a:pPr>
                      <a:r>
                        <a:rPr lang="en-US" sz="1400" b="0" i="0" u="none" strike="noStrike">
                          <a:solidFill>
                            <a:srgbClr val="FFFFFF"/>
                          </a:solidFill>
                          <a:effectLst/>
                          <a:latin typeface="Arial" panose="020B0604020202020204" pitchFamily="34" charset="0"/>
                        </a:rPr>
                        <a:t>count (distinct user_id)</a:t>
                      </a:r>
                      <a:endParaRPr lang="en-US">
                        <a:effectLst/>
                      </a:endParaRPr>
                    </a:p>
                  </a:txBody>
                  <a:tcPr marL="95250" marR="95250" marT="95250" marB="95250">
                    <a:lnL w="9525" cap="flat" cmpd="sng">
                      <a:solidFill>
                        <a:srgbClr val="9E9E9E"/>
                      </a:solidFill>
                      <a:prstDash val="solid"/>
                      <a:round/>
                      <a:headEnd type="none" w="sm" len="sm"/>
                      <a:tailEnd type="none" w="sm" len="sm"/>
                    </a:lnL>
                    <a:lnR w="9525" cap="flat" cmpd="sng" algn="ctr">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352"/>
                      </a:srgbClr>
                    </a:solidFill>
                  </a:tcPr>
                </a:tc>
                <a:tc>
                  <a:txBody>
                    <a:bodyPr/>
                    <a:lstStyle/>
                    <a:p>
                      <a:pPr rtl="0" fontAlgn="t">
                        <a:spcBef>
                          <a:spcPts val="0"/>
                        </a:spcBef>
                        <a:spcAft>
                          <a:spcPts val="0"/>
                        </a:spcAft>
                      </a:pPr>
                      <a:r>
                        <a:rPr lang="en-US" sz="1400" b="0" i="0" u="none" strike="noStrike">
                          <a:solidFill>
                            <a:srgbClr val="FFFFFF"/>
                          </a:solidFill>
                          <a:effectLst/>
                          <a:latin typeface="Arial" panose="020B0604020202020204" pitchFamily="34" charset="0"/>
                        </a:rPr>
                        <a:t>Percentage</a:t>
                      </a:r>
                      <a:endParaRPr lang="en-US">
                        <a:effectLst/>
                      </a:endParaRPr>
                    </a:p>
                  </a:txBody>
                  <a:tcPr marL="95250" marR="95250" marT="95250" marB="9525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352"/>
                      </a:srgbClr>
                    </a:solidFill>
                  </a:tcPr>
                </a:tc>
                <a:extLst>
                  <a:ext uri="{0D108BD9-81ED-4DB2-BD59-A6C34878D82A}">
                    <a16:rowId xmlns:a16="http://schemas.microsoft.com/office/drawing/2014/main" val="10000"/>
                  </a:ext>
                </a:extLst>
              </a:tr>
              <a:tr h="830332">
                <a:tc>
                  <a:txBody>
                    <a:bodyPr/>
                    <a:lstStyle/>
                    <a:p>
                      <a:pPr rtl="0" fontAlgn="t">
                        <a:spcBef>
                          <a:spcPts val="0"/>
                        </a:spcBef>
                        <a:spcAft>
                          <a:spcPts val="0"/>
                        </a:spcAft>
                      </a:pPr>
                      <a:r>
                        <a:rPr lang="en-US" sz="1400" b="0" i="0" u="none" strike="noStrike">
                          <a:solidFill>
                            <a:schemeClr val="tx1"/>
                          </a:solidFill>
                          <a:effectLst/>
                          <a:latin typeface="Arial" panose="020B0604020202020204" pitchFamily="34" charset="0"/>
                        </a:rPr>
                        <a:t>1. What are you looking for?</a:t>
                      </a:r>
                      <a:endParaRPr lang="en-US">
                        <a:solidFill>
                          <a:schemeClr val="tx1"/>
                        </a:solidFill>
                        <a:effectLst/>
                      </a:endParaRPr>
                    </a:p>
                  </a:txBody>
                  <a:tcPr marL="95250" marR="95250" marT="95250" marB="95250">
                    <a:lnT w="9525" cap="flat" cmpd="sng">
                      <a:solidFill>
                        <a:srgbClr val="9E9E9E"/>
                      </a:solidFill>
                      <a:prstDash val="solid"/>
                      <a:round/>
                      <a:headEnd type="none" w="sm" len="sm"/>
                      <a:tailEnd type="none" w="sm" len="sm"/>
                    </a:lnT>
                  </a:tcPr>
                </a:tc>
                <a:tc>
                  <a:txBody>
                    <a:bodyPr/>
                    <a:lstStyle/>
                    <a:p>
                      <a:pPr algn="r" rtl="0" fontAlgn="t">
                        <a:spcBef>
                          <a:spcPts val="0"/>
                        </a:spcBef>
                        <a:spcAft>
                          <a:spcPts val="0"/>
                        </a:spcAft>
                      </a:pPr>
                      <a:r>
                        <a:rPr lang="en-US" sz="1400" b="0" i="0" u="none" strike="noStrike">
                          <a:solidFill>
                            <a:schemeClr val="tx1"/>
                          </a:solidFill>
                          <a:effectLst/>
                          <a:latin typeface="Arial" panose="020B0604020202020204" pitchFamily="34" charset="0"/>
                        </a:rPr>
                        <a:t>500</a:t>
                      </a:r>
                      <a:endParaRPr lang="en-US">
                        <a:solidFill>
                          <a:schemeClr val="tx1"/>
                        </a:solidFill>
                        <a:effectLst/>
                      </a:endParaRPr>
                    </a:p>
                  </a:txBody>
                  <a:tcPr marL="95250" marR="95250" marT="95250" marB="95250">
                    <a:lnT w="9525" cap="flat" cmpd="sng">
                      <a:solidFill>
                        <a:srgbClr val="9E9E9E"/>
                      </a:solidFill>
                      <a:prstDash val="solid"/>
                      <a:round/>
                      <a:headEnd type="none" w="sm" len="sm"/>
                      <a:tailEnd type="none" w="sm" len="sm"/>
                    </a:lnT>
                  </a:tcPr>
                </a:tc>
                <a:tc>
                  <a:txBody>
                    <a:bodyPr/>
                    <a:lstStyle/>
                    <a:p>
                      <a:pPr algn="r" rtl="0" fontAlgn="t">
                        <a:spcBef>
                          <a:spcPts val="0"/>
                        </a:spcBef>
                        <a:spcAft>
                          <a:spcPts val="0"/>
                        </a:spcAft>
                      </a:pPr>
                      <a:r>
                        <a:rPr lang="en-US" sz="1400" b="0" i="0" u="none" strike="noStrike">
                          <a:solidFill>
                            <a:schemeClr val="tx1"/>
                          </a:solidFill>
                          <a:effectLst/>
                          <a:latin typeface="Arial" panose="020B0604020202020204" pitchFamily="34" charset="0"/>
                        </a:rPr>
                        <a:t>100%</a:t>
                      </a:r>
                      <a:endParaRPr lang="en-US">
                        <a:solidFill>
                          <a:schemeClr val="tx1"/>
                        </a:solidFill>
                        <a:effectLst/>
                      </a:endParaRPr>
                    </a:p>
                  </a:txBody>
                  <a:tcPr marL="95250" marR="95250" marT="95250" marB="95250">
                    <a:lnT w="9525" cap="flat" cmpd="sng" algn="ctr">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543304">
                <a:tc>
                  <a:txBody>
                    <a:bodyPr/>
                    <a:lstStyle/>
                    <a:p>
                      <a:pPr rtl="0" fontAlgn="t">
                        <a:spcBef>
                          <a:spcPts val="0"/>
                        </a:spcBef>
                        <a:spcAft>
                          <a:spcPts val="0"/>
                        </a:spcAft>
                      </a:pPr>
                      <a:r>
                        <a:rPr lang="en-US" sz="1400" b="0" i="0" u="none" strike="noStrike">
                          <a:solidFill>
                            <a:schemeClr val="tx1"/>
                          </a:solidFill>
                          <a:effectLst/>
                          <a:latin typeface="Arial" panose="020B0604020202020204" pitchFamily="34" charset="0"/>
                        </a:rPr>
                        <a:t>2. What's your fit?</a:t>
                      </a:r>
                      <a:endParaRPr lang="en-US">
                        <a:solidFill>
                          <a:schemeClr val="tx1"/>
                        </a:solidFill>
                        <a:effectLst/>
                      </a:endParaRPr>
                    </a:p>
                  </a:txBody>
                  <a:tcPr marL="95250" marR="95250" marT="95250" marB="95250"/>
                </a:tc>
                <a:tc>
                  <a:txBody>
                    <a:bodyPr/>
                    <a:lstStyle/>
                    <a:p>
                      <a:pPr algn="r" rtl="0" fontAlgn="t">
                        <a:spcBef>
                          <a:spcPts val="0"/>
                        </a:spcBef>
                        <a:spcAft>
                          <a:spcPts val="0"/>
                        </a:spcAft>
                      </a:pPr>
                      <a:r>
                        <a:rPr lang="en-US" sz="1400" b="0" i="0" u="none" strike="noStrike">
                          <a:solidFill>
                            <a:schemeClr val="tx1"/>
                          </a:solidFill>
                          <a:effectLst/>
                          <a:latin typeface="Arial" panose="020B0604020202020204" pitchFamily="34" charset="0"/>
                        </a:rPr>
                        <a:t>475</a:t>
                      </a:r>
                      <a:endParaRPr lang="en-US">
                        <a:solidFill>
                          <a:schemeClr val="tx1"/>
                        </a:solidFill>
                        <a:effectLst/>
                      </a:endParaRPr>
                    </a:p>
                  </a:txBody>
                  <a:tcPr marL="95250" marR="95250" marT="95250" marB="95250"/>
                </a:tc>
                <a:tc>
                  <a:txBody>
                    <a:bodyPr/>
                    <a:lstStyle/>
                    <a:p>
                      <a:pPr algn="r" rtl="0" fontAlgn="t">
                        <a:spcBef>
                          <a:spcPts val="0"/>
                        </a:spcBef>
                        <a:spcAft>
                          <a:spcPts val="0"/>
                        </a:spcAft>
                      </a:pPr>
                      <a:r>
                        <a:rPr lang="en-US" sz="1400" b="0" i="0" u="none" strike="noStrike">
                          <a:solidFill>
                            <a:schemeClr val="tx1"/>
                          </a:solidFill>
                          <a:effectLst/>
                          <a:latin typeface="Arial" panose="020B0604020202020204" pitchFamily="34" charset="0"/>
                        </a:rPr>
                        <a:t>95%</a:t>
                      </a:r>
                      <a:endParaRPr lang="en-US">
                        <a:solidFill>
                          <a:schemeClr val="tx1"/>
                        </a:solidFill>
                        <a:effectLst/>
                      </a:endParaRPr>
                    </a:p>
                  </a:txBody>
                  <a:tcPr marL="95250" marR="95250" marT="95250" marB="95250"/>
                </a:tc>
                <a:extLst>
                  <a:ext uri="{0D108BD9-81ED-4DB2-BD59-A6C34878D82A}">
                    <a16:rowId xmlns:a16="http://schemas.microsoft.com/office/drawing/2014/main" val="10002"/>
                  </a:ext>
                </a:extLst>
              </a:tr>
              <a:tr h="830332">
                <a:tc>
                  <a:txBody>
                    <a:bodyPr/>
                    <a:lstStyle/>
                    <a:p>
                      <a:pPr rtl="0" fontAlgn="t">
                        <a:spcBef>
                          <a:spcPts val="0"/>
                        </a:spcBef>
                        <a:spcAft>
                          <a:spcPts val="0"/>
                        </a:spcAft>
                      </a:pPr>
                      <a:r>
                        <a:rPr lang="en-US" sz="1400" b="0" i="0" u="none" strike="noStrike">
                          <a:solidFill>
                            <a:schemeClr val="tx1"/>
                          </a:solidFill>
                          <a:effectLst/>
                          <a:latin typeface="Arial" panose="020B0604020202020204" pitchFamily="34" charset="0"/>
                        </a:rPr>
                        <a:t>3. Which shapes do you like?</a:t>
                      </a:r>
                      <a:endParaRPr lang="en-US">
                        <a:solidFill>
                          <a:schemeClr val="tx1"/>
                        </a:solidFill>
                        <a:effectLst/>
                      </a:endParaRPr>
                    </a:p>
                  </a:txBody>
                  <a:tcPr marL="95250" marR="95250" marT="95250" marB="95250"/>
                </a:tc>
                <a:tc>
                  <a:txBody>
                    <a:bodyPr/>
                    <a:lstStyle/>
                    <a:p>
                      <a:pPr algn="r" rtl="0" fontAlgn="t">
                        <a:spcBef>
                          <a:spcPts val="0"/>
                        </a:spcBef>
                        <a:spcAft>
                          <a:spcPts val="0"/>
                        </a:spcAft>
                      </a:pPr>
                      <a:r>
                        <a:rPr lang="en-US" sz="1400" b="0" i="0" u="none" strike="noStrike">
                          <a:solidFill>
                            <a:schemeClr val="tx1"/>
                          </a:solidFill>
                          <a:effectLst/>
                          <a:latin typeface="Arial" panose="020B0604020202020204" pitchFamily="34" charset="0"/>
                        </a:rPr>
                        <a:t>380</a:t>
                      </a:r>
                      <a:endParaRPr lang="en-US">
                        <a:solidFill>
                          <a:schemeClr val="tx1"/>
                        </a:solidFill>
                        <a:effectLst/>
                      </a:endParaRPr>
                    </a:p>
                  </a:txBody>
                  <a:tcPr marL="95250" marR="95250" marT="95250" marB="95250"/>
                </a:tc>
                <a:tc>
                  <a:txBody>
                    <a:bodyPr/>
                    <a:lstStyle/>
                    <a:p>
                      <a:pPr algn="r" rtl="0" fontAlgn="t">
                        <a:spcBef>
                          <a:spcPts val="0"/>
                        </a:spcBef>
                        <a:spcAft>
                          <a:spcPts val="0"/>
                        </a:spcAft>
                      </a:pPr>
                      <a:r>
                        <a:rPr lang="en-US" sz="1400" b="0" i="0" u="none" strike="noStrike">
                          <a:solidFill>
                            <a:schemeClr val="tx1"/>
                          </a:solidFill>
                          <a:effectLst/>
                          <a:latin typeface="Arial" panose="020B0604020202020204" pitchFamily="34" charset="0"/>
                        </a:rPr>
                        <a:t>76%</a:t>
                      </a:r>
                      <a:endParaRPr lang="en-US">
                        <a:solidFill>
                          <a:schemeClr val="tx1"/>
                        </a:solidFill>
                        <a:effectLst/>
                      </a:endParaRPr>
                    </a:p>
                  </a:txBody>
                  <a:tcPr marL="95250" marR="95250" marT="95250" marB="95250"/>
                </a:tc>
                <a:extLst>
                  <a:ext uri="{0D108BD9-81ED-4DB2-BD59-A6C34878D82A}">
                    <a16:rowId xmlns:a16="http://schemas.microsoft.com/office/drawing/2014/main" val="10003"/>
                  </a:ext>
                </a:extLst>
              </a:tr>
              <a:tr h="830332">
                <a:tc>
                  <a:txBody>
                    <a:bodyPr/>
                    <a:lstStyle/>
                    <a:p>
                      <a:pPr rtl="0" fontAlgn="t">
                        <a:spcBef>
                          <a:spcPts val="0"/>
                        </a:spcBef>
                        <a:spcAft>
                          <a:spcPts val="0"/>
                        </a:spcAft>
                      </a:pPr>
                      <a:r>
                        <a:rPr lang="en-US" sz="1400" b="0" i="0" u="none" strike="noStrike">
                          <a:solidFill>
                            <a:schemeClr val="tx1"/>
                          </a:solidFill>
                          <a:effectLst/>
                          <a:latin typeface="Arial" panose="020B0604020202020204" pitchFamily="34" charset="0"/>
                        </a:rPr>
                        <a:t>4. Which colors do you like?</a:t>
                      </a:r>
                      <a:endParaRPr lang="en-US">
                        <a:solidFill>
                          <a:schemeClr val="tx1"/>
                        </a:solidFill>
                        <a:effectLst/>
                      </a:endParaRPr>
                    </a:p>
                  </a:txBody>
                  <a:tcPr marL="95250" marR="95250" marT="95250" marB="95250"/>
                </a:tc>
                <a:tc>
                  <a:txBody>
                    <a:bodyPr/>
                    <a:lstStyle/>
                    <a:p>
                      <a:pPr algn="r" rtl="0" fontAlgn="t">
                        <a:spcBef>
                          <a:spcPts val="0"/>
                        </a:spcBef>
                        <a:spcAft>
                          <a:spcPts val="0"/>
                        </a:spcAft>
                      </a:pPr>
                      <a:r>
                        <a:rPr lang="en-US" sz="1400" b="0" i="0" u="none" strike="noStrike">
                          <a:solidFill>
                            <a:schemeClr val="tx1"/>
                          </a:solidFill>
                          <a:effectLst/>
                          <a:latin typeface="Arial" panose="020B0604020202020204" pitchFamily="34" charset="0"/>
                        </a:rPr>
                        <a:t>361</a:t>
                      </a:r>
                      <a:endParaRPr lang="en-US">
                        <a:solidFill>
                          <a:schemeClr val="tx1"/>
                        </a:solidFill>
                        <a:effectLst/>
                      </a:endParaRPr>
                    </a:p>
                  </a:txBody>
                  <a:tcPr marL="95250" marR="95250" marT="95250" marB="95250"/>
                </a:tc>
                <a:tc>
                  <a:txBody>
                    <a:bodyPr/>
                    <a:lstStyle/>
                    <a:p>
                      <a:pPr algn="r" rtl="0" fontAlgn="t">
                        <a:spcBef>
                          <a:spcPts val="0"/>
                        </a:spcBef>
                        <a:spcAft>
                          <a:spcPts val="0"/>
                        </a:spcAft>
                      </a:pPr>
                      <a:r>
                        <a:rPr lang="en-US" sz="1400" b="0" i="0" u="none" strike="noStrike">
                          <a:solidFill>
                            <a:schemeClr val="tx1"/>
                          </a:solidFill>
                          <a:effectLst/>
                          <a:latin typeface="Arial" panose="020B0604020202020204" pitchFamily="34" charset="0"/>
                        </a:rPr>
                        <a:t>72%</a:t>
                      </a:r>
                      <a:endParaRPr lang="en-US">
                        <a:solidFill>
                          <a:schemeClr val="tx1"/>
                        </a:solidFill>
                        <a:effectLst/>
                      </a:endParaRPr>
                    </a:p>
                  </a:txBody>
                  <a:tcPr marL="95250" marR="95250" marT="95250" marB="95250"/>
                </a:tc>
                <a:extLst>
                  <a:ext uri="{0D108BD9-81ED-4DB2-BD59-A6C34878D82A}">
                    <a16:rowId xmlns:a16="http://schemas.microsoft.com/office/drawing/2014/main" val="10004"/>
                  </a:ext>
                </a:extLst>
              </a:tr>
              <a:tr h="830332">
                <a:tc>
                  <a:txBody>
                    <a:bodyPr/>
                    <a:lstStyle/>
                    <a:p>
                      <a:pPr rtl="0" fontAlgn="t">
                        <a:spcBef>
                          <a:spcPts val="0"/>
                        </a:spcBef>
                        <a:spcAft>
                          <a:spcPts val="0"/>
                        </a:spcAft>
                      </a:pPr>
                      <a:r>
                        <a:rPr lang="en-US" sz="1400" b="0" i="0" u="none" strike="noStrike">
                          <a:solidFill>
                            <a:schemeClr val="tx1"/>
                          </a:solidFill>
                          <a:effectLst/>
                          <a:latin typeface="Arial" panose="020B0604020202020204" pitchFamily="34" charset="0"/>
                        </a:rPr>
                        <a:t>5. When was your last eye exam?</a:t>
                      </a:r>
                      <a:endParaRPr lang="en-US">
                        <a:solidFill>
                          <a:schemeClr val="tx1"/>
                        </a:solidFill>
                        <a:effectLst/>
                      </a:endParaRPr>
                    </a:p>
                  </a:txBody>
                  <a:tcPr marL="95250" marR="95250" marT="95250" marB="95250"/>
                </a:tc>
                <a:tc>
                  <a:txBody>
                    <a:bodyPr/>
                    <a:lstStyle/>
                    <a:p>
                      <a:pPr algn="r" rtl="0" fontAlgn="t">
                        <a:spcBef>
                          <a:spcPts val="0"/>
                        </a:spcBef>
                        <a:spcAft>
                          <a:spcPts val="0"/>
                        </a:spcAft>
                      </a:pPr>
                      <a:r>
                        <a:rPr lang="en-US" sz="1400" b="0" i="0" u="none" strike="noStrike">
                          <a:solidFill>
                            <a:schemeClr val="tx1"/>
                          </a:solidFill>
                          <a:effectLst/>
                          <a:latin typeface="Arial" panose="020B0604020202020204" pitchFamily="34" charset="0"/>
                        </a:rPr>
                        <a:t>270</a:t>
                      </a:r>
                      <a:endParaRPr lang="en-US">
                        <a:solidFill>
                          <a:schemeClr val="tx1"/>
                        </a:solidFill>
                        <a:effectLst/>
                      </a:endParaRPr>
                    </a:p>
                  </a:txBody>
                  <a:tcPr marL="95250" marR="95250" marT="95250" marB="95250"/>
                </a:tc>
                <a:tc>
                  <a:txBody>
                    <a:bodyPr/>
                    <a:lstStyle/>
                    <a:p>
                      <a:pPr algn="r" rtl="0" fontAlgn="t">
                        <a:spcBef>
                          <a:spcPts val="0"/>
                        </a:spcBef>
                        <a:spcAft>
                          <a:spcPts val="0"/>
                        </a:spcAft>
                      </a:pPr>
                      <a:r>
                        <a:rPr lang="en-US" sz="1400" b="0" i="0" u="none" strike="noStrike" dirty="0">
                          <a:solidFill>
                            <a:schemeClr val="tx1"/>
                          </a:solidFill>
                          <a:effectLst/>
                          <a:latin typeface="Arial" panose="020B0604020202020204" pitchFamily="34" charset="0"/>
                        </a:rPr>
                        <a:t>54%</a:t>
                      </a:r>
                      <a:endParaRPr lang="en-US" dirty="0">
                        <a:solidFill>
                          <a:schemeClr val="tx1"/>
                        </a:solidFill>
                        <a:effectLst/>
                      </a:endParaRPr>
                    </a:p>
                  </a:txBody>
                  <a:tcPr marL="95250" marR="95250" marT="95250" marB="95250"/>
                </a:tc>
                <a:extLst>
                  <a:ext uri="{0D108BD9-81ED-4DB2-BD59-A6C34878D82A}">
                    <a16:rowId xmlns:a16="http://schemas.microsoft.com/office/drawing/2014/main" val="10005"/>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82352"/>
          </a:schemeClr>
        </a:solidFill>
        <a:effectLst/>
      </p:bgPr>
    </p:bg>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dirty="0">
                <a:solidFill>
                  <a:srgbClr val="295269"/>
                </a:solidFill>
                <a:latin typeface="Roboto"/>
                <a:ea typeface="Roboto"/>
                <a:cs typeface="Roboto"/>
                <a:sym typeface="Roboto"/>
              </a:rPr>
              <a:t>2.4 Comparing Tables</a:t>
            </a:r>
            <a:endParaRPr sz="2400" b="1" i="0" u="none" strike="noStrike" cap="none" dirty="0">
              <a:solidFill>
                <a:srgbClr val="295269"/>
              </a:solidFill>
              <a:latin typeface="Roboto"/>
              <a:ea typeface="Roboto"/>
              <a:cs typeface="Roboto"/>
              <a:sym typeface="Roboto"/>
            </a:endParaRPr>
          </a:p>
        </p:txBody>
      </p:sp>
      <p:sp>
        <p:nvSpPr>
          <p:cNvPr id="331" name="Shape 331"/>
          <p:cNvSpPr txBox="1"/>
          <p:nvPr/>
        </p:nvSpPr>
        <p:spPr>
          <a:xfrm>
            <a:off x="311701" y="1210950"/>
            <a:ext cx="5588586" cy="3197421"/>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indent="-171450">
              <a:lnSpc>
                <a:spcPct val="115000"/>
              </a:lnSpc>
              <a:buSzPts val="1200"/>
              <a:buFont typeface="Arial"/>
              <a:buChar char="●"/>
            </a:pPr>
            <a:r>
              <a:rPr lang="en-US" sz="1200" dirty="0">
                <a:latin typeface="Roboto"/>
                <a:ea typeface="Roboto"/>
                <a:cs typeface="Roboto"/>
                <a:sym typeface="Roboto"/>
              </a:rPr>
              <a:t>What are the columns of all the tables?</a:t>
            </a:r>
          </a:p>
          <a:p>
            <a:pPr>
              <a:lnSpc>
                <a:spcPct val="115000"/>
              </a:lnSpc>
              <a:buSzPts val="1200"/>
            </a:pPr>
            <a:endParaRPr lang="en-US" sz="1200" dirty="0">
              <a:latin typeface="Roboto"/>
              <a:ea typeface="Roboto"/>
              <a:cs typeface="Roboto"/>
              <a:sym typeface="Roboto"/>
            </a:endParaRPr>
          </a:p>
          <a:p>
            <a:pPr>
              <a:lnSpc>
                <a:spcPct val="115000"/>
              </a:lnSpc>
              <a:buSzPts val="1200"/>
            </a:pPr>
            <a:r>
              <a:rPr lang="en-US" sz="1200" dirty="0">
                <a:latin typeface="Roboto"/>
                <a:ea typeface="Roboto"/>
                <a:cs typeface="Roboto"/>
                <a:sym typeface="Roboto"/>
              </a:rPr>
              <a:t>Quiz Table: </a:t>
            </a:r>
          </a:p>
          <a:p>
            <a:pPr>
              <a:lnSpc>
                <a:spcPct val="115000"/>
              </a:lnSpc>
              <a:buSzPts val="1200"/>
            </a:pPr>
            <a:endParaRPr lang="en-US" sz="1200" dirty="0">
              <a:latin typeface="Roboto"/>
              <a:ea typeface="Roboto"/>
              <a:cs typeface="Roboto"/>
              <a:sym typeface="Roboto"/>
            </a:endParaRPr>
          </a:p>
          <a:p>
            <a:pPr>
              <a:lnSpc>
                <a:spcPct val="115000"/>
              </a:lnSpc>
              <a:buSzPts val="1200"/>
            </a:pPr>
            <a:r>
              <a:rPr lang="en-US" sz="1200" dirty="0">
                <a:latin typeface="Roboto"/>
                <a:ea typeface="Roboto"/>
                <a:cs typeface="Roboto"/>
                <a:sym typeface="Roboto"/>
              </a:rPr>
              <a:t> </a:t>
            </a:r>
          </a:p>
          <a:p>
            <a:pPr>
              <a:lnSpc>
                <a:spcPct val="115000"/>
              </a:lnSpc>
              <a:buSzPts val="1200"/>
            </a:pPr>
            <a:br>
              <a:rPr lang="en-US" sz="1200" dirty="0">
                <a:latin typeface="Roboto"/>
                <a:ea typeface="Roboto"/>
                <a:cs typeface="Roboto"/>
                <a:sym typeface="Roboto"/>
              </a:rPr>
            </a:br>
            <a:r>
              <a:rPr lang="en-US" sz="1200" dirty="0">
                <a:latin typeface="Roboto"/>
                <a:ea typeface="Roboto"/>
                <a:cs typeface="Roboto"/>
                <a:sym typeface="Roboto"/>
              </a:rPr>
              <a:t>Home Try On Table:</a:t>
            </a:r>
          </a:p>
          <a:p>
            <a:pPr>
              <a:lnSpc>
                <a:spcPct val="115000"/>
              </a:lnSpc>
              <a:buSzPts val="1200"/>
            </a:pPr>
            <a:endParaRPr lang="en-US" sz="1200" b="0" i="0" u="none" strike="noStrike" cap="none" dirty="0">
              <a:solidFill>
                <a:srgbClr val="000000"/>
              </a:solidFill>
              <a:latin typeface="Roboto"/>
              <a:ea typeface="Roboto"/>
              <a:cs typeface="Roboto"/>
              <a:sym typeface="Roboto"/>
            </a:endParaRPr>
          </a:p>
          <a:p>
            <a:pPr>
              <a:lnSpc>
                <a:spcPct val="115000"/>
              </a:lnSpc>
              <a:buSzPts val="1200"/>
            </a:pPr>
            <a:endParaRPr lang="en-US" sz="1200" dirty="0">
              <a:latin typeface="Roboto"/>
              <a:ea typeface="Roboto"/>
              <a:cs typeface="Roboto"/>
              <a:sym typeface="Roboto"/>
            </a:endParaRPr>
          </a:p>
          <a:p>
            <a:pPr>
              <a:lnSpc>
                <a:spcPct val="115000"/>
              </a:lnSpc>
              <a:buSzPts val="1200"/>
            </a:pPr>
            <a:endParaRPr lang="en-US" sz="1200" b="0" i="0" u="none" strike="noStrike" cap="none" dirty="0">
              <a:solidFill>
                <a:srgbClr val="000000"/>
              </a:solidFill>
              <a:latin typeface="Roboto"/>
              <a:ea typeface="Roboto"/>
              <a:cs typeface="Roboto"/>
              <a:sym typeface="Roboto"/>
            </a:endParaRPr>
          </a:p>
          <a:p>
            <a:pPr>
              <a:lnSpc>
                <a:spcPct val="115000"/>
              </a:lnSpc>
              <a:buSzPts val="1200"/>
            </a:pPr>
            <a:r>
              <a:rPr lang="en-US" sz="1200" dirty="0">
                <a:latin typeface="Roboto"/>
                <a:ea typeface="Roboto"/>
                <a:cs typeface="Roboto"/>
                <a:sym typeface="Roboto"/>
              </a:rPr>
              <a:t>Purchase Table:</a:t>
            </a:r>
          </a:p>
          <a:p>
            <a:pPr>
              <a:lnSpc>
                <a:spcPct val="115000"/>
              </a:lnSpc>
              <a:buSzPts val="1200"/>
            </a:pPr>
            <a:endParaRPr lang="en-US" sz="1200" b="0" i="0" u="none" strike="noStrike" cap="none" dirty="0">
              <a:solidFill>
                <a:srgbClr val="000000"/>
              </a:solidFill>
              <a:latin typeface="Roboto"/>
              <a:ea typeface="Roboto"/>
              <a:cs typeface="Roboto"/>
              <a:sym typeface="Roboto"/>
            </a:endParaRPr>
          </a:p>
          <a:p>
            <a:pPr>
              <a:lnSpc>
                <a:spcPct val="115000"/>
              </a:lnSpc>
              <a:buSzPts val="1200"/>
            </a:pPr>
            <a:endParaRPr sz="1200" b="0" i="0" u="none" strike="noStrike" cap="none" dirty="0">
              <a:solidFill>
                <a:srgbClr val="000000"/>
              </a:solidFill>
              <a:latin typeface="Roboto"/>
              <a:ea typeface="Roboto"/>
              <a:cs typeface="Roboto"/>
              <a:sym typeface="Roboto"/>
            </a:endParaRPr>
          </a:p>
        </p:txBody>
      </p:sp>
      <p:graphicFrame>
        <p:nvGraphicFramePr>
          <p:cNvPr id="3" name="Table 2">
            <a:extLst>
              <a:ext uri="{FF2B5EF4-FFF2-40B4-BE49-F238E27FC236}">
                <a16:creationId xmlns:a16="http://schemas.microsoft.com/office/drawing/2014/main" id="{983FD74B-E711-8146-B28B-EB7258AB9A89}"/>
              </a:ext>
            </a:extLst>
          </p:cNvPr>
          <p:cNvGraphicFramePr>
            <a:graphicFrameLocks noGrp="1"/>
          </p:cNvGraphicFramePr>
          <p:nvPr>
            <p:extLst>
              <p:ext uri="{D42A27DB-BD31-4B8C-83A1-F6EECF244321}">
                <p14:modId xmlns:p14="http://schemas.microsoft.com/office/powerpoint/2010/main" val="4065233782"/>
              </p:ext>
            </p:extLst>
          </p:nvPr>
        </p:nvGraphicFramePr>
        <p:xfrm>
          <a:off x="510140" y="2041291"/>
          <a:ext cx="5274645" cy="370840"/>
        </p:xfrm>
        <a:graphic>
          <a:graphicData uri="http://schemas.openxmlformats.org/drawingml/2006/table">
            <a:tbl>
              <a:tblPr firstRow="1" bandRow="1">
                <a:tableStyleId>{41C52BF7-F10D-42DD-8479-FF2DDF1A0279}</a:tableStyleId>
              </a:tblPr>
              <a:tblGrid>
                <a:gridCol w="1054929">
                  <a:extLst>
                    <a:ext uri="{9D8B030D-6E8A-4147-A177-3AD203B41FA5}">
                      <a16:colId xmlns:a16="http://schemas.microsoft.com/office/drawing/2014/main" val="415191925"/>
                    </a:ext>
                  </a:extLst>
                </a:gridCol>
                <a:gridCol w="1054929">
                  <a:extLst>
                    <a:ext uri="{9D8B030D-6E8A-4147-A177-3AD203B41FA5}">
                      <a16:colId xmlns:a16="http://schemas.microsoft.com/office/drawing/2014/main" val="3986920630"/>
                    </a:ext>
                  </a:extLst>
                </a:gridCol>
                <a:gridCol w="1054929">
                  <a:extLst>
                    <a:ext uri="{9D8B030D-6E8A-4147-A177-3AD203B41FA5}">
                      <a16:colId xmlns:a16="http://schemas.microsoft.com/office/drawing/2014/main" val="1515376106"/>
                    </a:ext>
                  </a:extLst>
                </a:gridCol>
                <a:gridCol w="1054929">
                  <a:extLst>
                    <a:ext uri="{9D8B030D-6E8A-4147-A177-3AD203B41FA5}">
                      <a16:colId xmlns:a16="http://schemas.microsoft.com/office/drawing/2014/main" val="2287684832"/>
                    </a:ext>
                  </a:extLst>
                </a:gridCol>
                <a:gridCol w="1054929">
                  <a:extLst>
                    <a:ext uri="{9D8B030D-6E8A-4147-A177-3AD203B41FA5}">
                      <a16:colId xmlns:a16="http://schemas.microsoft.com/office/drawing/2014/main" val="1278674323"/>
                    </a:ext>
                  </a:extLst>
                </a:gridCol>
              </a:tblGrid>
              <a:tr h="370840">
                <a:tc>
                  <a:txBody>
                    <a:bodyPr/>
                    <a:lstStyle/>
                    <a:p>
                      <a:pPr algn="ctr" rtl="0" fontAlgn="t">
                        <a:spcBef>
                          <a:spcPts val="0"/>
                        </a:spcBef>
                        <a:spcAft>
                          <a:spcPts val="0"/>
                        </a:spcAft>
                      </a:pPr>
                      <a:r>
                        <a:rPr lang="en-US" sz="1050" b="1" i="0" u="none" strike="noStrike" dirty="0" err="1">
                          <a:solidFill>
                            <a:srgbClr val="292929"/>
                          </a:solidFill>
                          <a:effectLst/>
                          <a:latin typeface="Roboto" panose="02000000000000000000" pitchFamily="2" charset="0"/>
                        </a:rPr>
                        <a:t>user_id</a:t>
                      </a:r>
                      <a:endParaRPr lang="en-US" dirty="0">
                        <a:effectLst/>
                      </a:endParaRPr>
                    </a:p>
                  </a:txBody>
                  <a:tcPr marL="95250" marR="95250" marT="95250" marB="95250"/>
                </a:tc>
                <a:tc>
                  <a:txBody>
                    <a:bodyPr/>
                    <a:lstStyle/>
                    <a:p>
                      <a:pPr algn="ctr" rtl="0" fontAlgn="t">
                        <a:spcBef>
                          <a:spcPts val="0"/>
                        </a:spcBef>
                        <a:spcAft>
                          <a:spcPts val="0"/>
                        </a:spcAft>
                      </a:pPr>
                      <a:r>
                        <a:rPr lang="en-US" sz="1050" b="1" i="0" u="none" strike="noStrike">
                          <a:solidFill>
                            <a:srgbClr val="292929"/>
                          </a:solidFill>
                          <a:effectLst/>
                          <a:latin typeface="Roboto" panose="02000000000000000000" pitchFamily="2" charset="0"/>
                        </a:rPr>
                        <a:t>style</a:t>
                      </a:r>
                      <a:endParaRPr lang="en-US">
                        <a:effectLst/>
                      </a:endParaRPr>
                    </a:p>
                  </a:txBody>
                  <a:tcPr marL="95250" marR="95250" marT="95250" marB="95250"/>
                </a:tc>
                <a:tc>
                  <a:txBody>
                    <a:bodyPr/>
                    <a:lstStyle/>
                    <a:p>
                      <a:pPr algn="ctr" rtl="0" fontAlgn="t">
                        <a:spcBef>
                          <a:spcPts val="0"/>
                        </a:spcBef>
                        <a:spcAft>
                          <a:spcPts val="0"/>
                        </a:spcAft>
                      </a:pPr>
                      <a:r>
                        <a:rPr lang="en-US" sz="1050" b="1" i="0" u="none" strike="noStrike">
                          <a:solidFill>
                            <a:srgbClr val="292929"/>
                          </a:solidFill>
                          <a:effectLst/>
                          <a:latin typeface="Roboto" panose="02000000000000000000" pitchFamily="2" charset="0"/>
                        </a:rPr>
                        <a:t>fit</a:t>
                      </a:r>
                      <a:endParaRPr lang="en-US">
                        <a:effectLst/>
                      </a:endParaRPr>
                    </a:p>
                  </a:txBody>
                  <a:tcPr marL="95250" marR="95250" marT="95250" marB="95250"/>
                </a:tc>
                <a:tc>
                  <a:txBody>
                    <a:bodyPr/>
                    <a:lstStyle/>
                    <a:p>
                      <a:pPr algn="ctr" rtl="0" fontAlgn="t">
                        <a:spcBef>
                          <a:spcPts val="0"/>
                        </a:spcBef>
                        <a:spcAft>
                          <a:spcPts val="0"/>
                        </a:spcAft>
                      </a:pPr>
                      <a:r>
                        <a:rPr lang="en-US" sz="1050" b="1" i="0" u="none" strike="noStrike">
                          <a:solidFill>
                            <a:srgbClr val="292929"/>
                          </a:solidFill>
                          <a:effectLst/>
                          <a:latin typeface="Roboto" panose="02000000000000000000" pitchFamily="2" charset="0"/>
                        </a:rPr>
                        <a:t>shape</a:t>
                      </a:r>
                      <a:endParaRPr lang="en-US">
                        <a:effectLst/>
                      </a:endParaRPr>
                    </a:p>
                  </a:txBody>
                  <a:tcPr marL="95250" marR="95250" marT="95250" marB="95250"/>
                </a:tc>
                <a:tc>
                  <a:txBody>
                    <a:bodyPr/>
                    <a:lstStyle/>
                    <a:p>
                      <a:pPr algn="ctr" rtl="0" fontAlgn="t">
                        <a:spcBef>
                          <a:spcPts val="0"/>
                        </a:spcBef>
                        <a:spcAft>
                          <a:spcPts val="0"/>
                        </a:spcAft>
                      </a:pPr>
                      <a:r>
                        <a:rPr lang="en-US" sz="1050" b="1" i="0" u="none" strike="noStrike" dirty="0">
                          <a:solidFill>
                            <a:srgbClr val="292929"/>
                          </a:solidFill>
                          <a:effectLst/>
                          <a:latin typeface="Roboto" panose="02000000000000000000" pitchFamily="2" charset="0"/>
                        </a:rPr>
                        <a:t>color</a:t>
                      </a:r>
                      <a:endParaRPr lang="en-US" dirty="0">
                        <a:effectLst/>
                      </a:endParaRPr>
                    </a:p>
                  </a:txBody>
                  <a:tcPr marL="95250" marR="95250" marT="95250" marB="95250"/>
                </a:tc>
                <a:extLst>
                  <a:ext uri="{0D108BD9-81ED-4DB2-BD59-A6C34878D82A}">
                    <a16:rowId xmlns:a16="http://schemas.microsoft.com/office/drawing/2014/main" val="3526287302"/>
                  </a:ext>
                </a:extLst>
              </a:tr>
            </a:tbl>
          </a:graphicData>
        </a:graphic>
      </p:graphicFrame>
      <p:graphicFrame>
        <p:nvGraphicFramePr>
          <p:cNvPr id="6" name="Table 5">
            <a:extLst>
              <a:ext uri="{FF2B5EF4-FFF2-40B4-BE49-F238E27FC236}">
                <a16:creationId xmlns:a16="http://schemas.microsoft.com/office/drawing/2014/main" id="{3B7229E0-984D-0145-9F63-9528B42F78DB}"/>
              </a:ext>
            </a:extLst>
          </p:cNvPr>
          <p:cNvGraphicFramePr>
            <a:graphicFrameLocks noGrp="1"/>
          </p:cNvGraphicFramePr>
          <p:nvPr>
            <p:extLst>
              <p:ext uri="{D42A27DB-BD31-4B8C-83A1-F6EECF244321}">
                <p14:modId xmlns:p14="http://schemas.microsoft.com/office/powerpoint/2010/main" val="1199877577"/>
              </p:ext>
            </p:extLst>
          </p:nvPr>
        </p:nvGraphicFramePr>
        <p:xfrm>
          <a:off x="510140" y="2871632"/>
          <a:ext cx="5274645" cy="370840"/>
        </p:xfrm>
        <a:graphic>
          <a:graphicData uri="http://schemas.openxmlformats.org/drawingml/2006/table">
            <a:tbl>
              <a:tblPr firstRow="1" bandRow="1">
                <a:tableStyleId>{41C52BF7-F10D-42DD-8479-FF2DDF1A0279}</a:tableStyleId>
              </a:tblPr>
              <a:tblGrid>
                <a:gridCol w="1758215">
                  <a:extLst>
                    <a:ext uri="{9D8B030D-6E8A-4147-A177-3AD203B41FA5}">
                      <a16:colId xmlns:a16="http://schemas.microsoft.com/office/drawing/2014/main" val="2560652447"/>
                    </a:ext>
                  </a:extLst>
                </a:gridCol>
                <a:gridCol w="1758215">
                  <a:extLst>
                    <a:ext uri="{9D8B030D-6E8A-4147-A177-3AD203B41FA5}">
                      <a16:colId xmlns:a16="http://schemas.microsoft.com/office/drawing/2014/main" val="3687807556"/>
                    </a:ext>
                  </a:extLst>
                </a:gridCol>
                <a:gridCol w="1758215">
                  <a:extLst>
                    <a:ext uri="{9D8B030D-6E8A-4147-A177-3AD203B41FA5}">
                      <a16:colId xmlns:a16="http://schemas.microsoft.com/office/drawing/2014/main" val="3931155101"/>
                    </a:ext>
                  </a:extLst>
                </a:gridCol>
              </a:tblGrid>
              <a:tr h="370840">
                <a:tc>
                  <a:txBody>
                    <a:bodyPr/>
                    <a:lstStyle/>
                    <a:p>
                      <a:pPr algn="ctr" rtl="0" fontAlgn="t">
                        <a:spcBef>
                          <a:spcPts val="400"/>
                        </a:spcBef>
                        <a:spcAft>
                          <a:spcPts val="0"/>
                        </a:spcAft>
                      </a:pPr>
                      <a:r>
                        <a:rPr lang="en-US" sz="1050" b="1" i="0" u="none" strike="noStrike" dirty="0" err="1">
                          <a:solidFill>
                            <a:srgbClr val="292929"/>
                          </a:solidFill>
                          <a:effectLst/>
                          <a:latin typeface="Roboto" panose="02000000000000000000" pitchFamily="2" charset="0"/>
                        </a:rPr>
                        <a:t>user_id</a:t>
                      </a:r>
                      <a:endParaRPr lang="en-US" dirty="0">
                        <a:effectLst/>
                      </a:endParaRPr>
                    </a:p>
                  </a:txBody>
                  <a:tcPr marL="95250" marR="95250" marT="95250" marB="95250"/>
                </a:tc>
                <a:tc>
                  <a:txBody>
                    <a:bodyPr/>
                    <a:lstStyle/>
                    <a:p>
                      <a:pPr algn="ctr" rtl="0" fontAlgn="t">
                        <a:spcBef>
                          <a:spcPts val="400"/>
                        </a:spcBef>
                        <a:spcAft>
                          <a:spcPts val="0"/>
                        </a:spcAft>
                      </a:pPr>
                      <a:r>
                        <a:rPr lang="en-US" sz="1050" b="1" i="0" u="none" strike="noStrike">
                          <a:solidFill>
                            <a:srgbClr val="292929"/>
                          </a:solidFill>
                          <a:effectLst/>
                          <a:latin typeface="Roboto" panose="02000000000000000000" pitchFamily="2" charset="0"/>
                        </a:rPr>
                        <a:t>number_of_pairs</a:t>
                      </a:r>
                      <a:endParaRPr lang="en-US">
                        <a:effectLst/>
                      </a:endParaRPr>
                    </a:p>
                  </a:txBody>
                  <a:tcPr marL="95250" marR="95250" marT="95250" marB="95250"/>
                </a:tc>
                <a:tc>
                  <a:txBody>
                    <a:bodyPr/>
                    <a:lstStyle/>
                    <a:p>
                      <a:pPr algn="ctr" rtl="0" fontAlgn="t">
                        <a:spcBef>
                          <a:spcPts val="400"/>
                        </a:spcBef>
                        <a:spcAft>
                          <a:spcPts val="0"/>
                        </a:spcAft>
                      </a:pPr>
                      <a:r>
                        <a:rPr lang="en-US" sz="1050" b="1" i="0" u="none" strike="noStrike" dirty="0">
                          <a:solidFill>
                            <a:srgbClr val="292929"/>
                          </a:solidFill>
                          <a:effectLst/>
                          <a:latin typeface="Roboto" panose="02000000000000000000" pitchFamily="2" charset="0"/>
                        </a:rPr>
                        <a:t>address</a:t>
                      </a:r>
                      <a:endParaRPr lang="en-US" dirty="0">
                        <a:effectLst/>
                      </a:endParaRPr>
                    </a:p>
                  </a:txBody>
                  <a:tcPr marL="95250" marR="95250" marT="95250" marB="95250"/>
                </a:tc>
                <a:extLst>
                  <a:ext uri="{0D108BD9-81ED-4DB2-BD59-A6C34878D82A}">
                    <a16:rowId xmlns:a16="http://schemas.microsoft.com/office/drawing/2014/main" val="479861535"/>
                  </a:ext>
                </a:extLst>
              </a:tr>
            </a:tbl>
          </a:graphicData>
        </a:graphic>
      </p:graphicFrame>
      <p:graphicFrame>
        <p:nvGraphicFramePr>
          <p:cNvPr id="9" name="Table 8">
            <a:extLst>
              <a:ext uri="{FF2B5EF4-FFF2-40B4-BE49-F238E27FC236}">
                <a16:creationId xmlns:a16="http://schemas.microsoft.com/office/drawing/2014/main" id="{756FDAA5-8182-1045-B78D-2B57163373AA}"/>
              </a:ext>
            </a:extLst>
          </p:cNvPr>
          <p:cNvGraphicFramePr>
            <a:graphicFrameLocks noGrp="1"/>
          </p:cNvGraphicFramePr>
          <p:nvPr>
            <p:extLst>
              <p:ext uri="{D42A27DB-BD31-4B8C-83A1-F6EECF244321}">
                <p14:modId xmlns:p14="http://schemas.microsoft.com/office/powerpoint/2010/main" val="183527598"/>
              </p:ext>
            </p:extLst>
          </p:nvPr>
        </p:nvGraphicFramePr>
        <p:xfrm>
          <a:off x="510140" y="3812339"/>
          <a:ext cx="5274645" cy="374650"/>
        </p:xfrm>
        <a:graphic>
          <a:graphicData uri="http://schemas.openxmlformats.org/drawingml/2006/table">
            <a:tbl>
              <a:tblPr firstRow="1" bandRow="1">
                <a:tableStyleId>{41C52BF7-F10D-42DD-8479-FF2DDF1A0279}</a:tableStyleId>
              </a:tblPr>
              <a:tblGrid>
                <a:gridCol w="1054929">
                  <a:extLst>
                    <a:ext uri="{9D8B030D-6E8A-4147-A177-3AD203B41FA5}">
                      <a16:colId xmlns:a16="http://schemas.microsoft.com/office/drawing/2014/main" val="2662550456"/>
                    </a:ext>
                  </a:extLst>
                </a:gridCol>
                <a:gridCol w="1054929">
                  <a:extLst>
                    <a:ext uri="{9D8B030D-6E8A-4147-A177-3AD203B41FA5}">
                      <a16:colId xmlns:a16="http://schemas.microsoft.com/office/drawing/2014/main" val="281702851"/>
                    </a:ext>
                  </a:extLst>
                </a:gridCol>
                <a:gridCol w="1054929">
                  <a:extLst>
                    <a:ext uri="{9D8B030D-6E8A-4147-A177-3AD203B41FA5}">
                      <a16:colId xmlns:a16="http://schemas.microsoft.com/office/drawing/2014/main" val="4279539627"/>
                    </a:ext>
                  </a:extLst>
                </a:gridCol>
                <a:gridCol w="1054929">
                  <a:extLst>
                    <a:ext uri="{9D8B030D-6E8A-4147-A177-3AD203B41FA5}">
                      <a16:colId xmlns:a16="http://schemas.microsoft.com/office/drawing/2014/main" val="715200223"/>
                    </a:ext>
                  </a:extLst>
                </a:gridCol>
                <a:gridCol w="1054929">
                  <a:extLst>
                    <a:ext uri="{9D8B030D-6E8A-4147-A177-3AD203B41FA5}">
                      <a16:colId xmlns:a16="http://schemas.microsoft.com/office/drawing/2014/main" val="3699185113"/>
                    </a:ext>
                  </a:extLst>
                </a:gridCol>
              </a:tblGrid>
              <a:tr h="374650">
                <a:tc>
                  <a:txBody>
                    <a:bodyPr/>
                    <a:lstStyle/>
                    <a:p>
                      <a:pPr algn="ctr" rtl="0" fontAlgn="t">
                        <a:spcBef>
                          <a:spcPts val="400"/>
                        </a:spcBef>
                        <a:spcAft>
                          <a:spcPts val="0"/>
                        </a:spcAft>
                      </a:pPr>
                      <a:r>
                        <a:rPr lang="en-US" sz="1050" b="1" i="0" u="none" strike="noStrike" dirty="0" err="1">
                          <a:solidFill>
                            <a:srgbClr val="292929"/>
                          </a:solidFill>
                          <a:effectLst/>
                          <a:latin typeface="Roboto" panose="02000000000000000000" pitchFamily="2" charset="0"/>
                        </a:rPr>
                        <a:t>user_id</a:t>
                      </a:r>
                      <a:endParaRPr lang="en-US" dirty="0">
                        <a:effectLst/>
                      </a:endParaRPr>
                    </a:p>
                  </a:txBody>
                  <a:tcPr marL="95250" marR="95250" marT="95250" marB="95250"/>
                </a:tc>
                <a:tc>
                  <a:txBody>
                    <a:bodyPr/>
                    <a:lstStyle/>
                    <a:p>
                      <a:pPr algn="ctr" rtl="0" fontAlgn="t">
                        <a:spcBef>
                          <a:spcPts val="400"/>
                        </a:spcBef>
                        <a:spcAft>
                          <a:spcPts val="0"/>
                        </a:spcAft>
                      </a:pPr>
                      <a:r>
                        <a:rPr lang="en-US" sz="1050" b="1" i="0" u="none" strike="noStrike">
                          <a:solidFill>
                            <a:srgbClr val="292929"/>
                          </a:solidFill>
                          <a:effectLst/>
                          <a:latin typeface="Roboto" panose="02000000000000000000" pitchFamily="2" charset="0"/>
                        </a:rPr>
                        <a:t>product_id</a:t>
                      </a:r>
                      <a:endParaRPr lang="en-US">
                        <a:effectLst/>
                      </a:endParaRPr>
                    </a:p>
                  </a:txBody>
                  <a:tcPr marL="95250" marR="95250" marT="95250" marB="95250"/>
                </a:tc>
                <a:tc>
                  <a:txBody>
                    <a:bodyPr/>
                    <a:lstStyle/>
                    <a:p>
                      <a:pPr algn="ctr" rtl="0" fontAlgn="t">
                        <a:spcBef>
                          <a:spcPts val="400"/>
                        </a:spcBef>
                        <a:spcAft>
                          <a:spcPts val="0"/>
                        </a:spcAft>
                      </a:pPr>
                      <a:r>
                        <a:rPr lang="en-US" sz="1050" b="1" i="0" u="none" strike="noStrike">
                          <a:solidFill>
                            <a:srgbClr val="292929"/>
                          </a:solidFill>
                          <a:effectLst/>
                          <a:latin typeface="Roboto" panose="02000000000000000000" pitchFamily="2" charset="0"/>
                        </a:rPr>
                        <a:t>style</a:t>
                      </a:r>
                      <a:endParaRPr lang="en-US">
                        <a:effectLst/>
                      </a:endParaRPr>
                    </a:p>
                  </a:txBody>
                  <a:tcPr marL="95250" marR="95250" marT="95250" marB="95250"/>
                </a:tc>
                <a:tc>
                  <a:txBody>
                    <a:bodyPr/>
                    <a:lstStyle/>
                    <a:p>
                      <a:pPr algn="ctr" rtl="0" fontAlgn="t">
                        <a:spcBef>
                          <a:spcPts val="400"/>
                        </a:spcBef>
                        <a:spcAft>
                          <a:spcPts val="0"/>
                        </a:spcAft>
                      </a:pPr>
                      <a:r>
                        <a:rPr lang="en-US" sz="1050" b="1" i="0" u="none" strike="noStrike" dirty="0" err="1">
                          <a:solidFill>
                            <a:srgbClr val="292929"/>
                          </a:solidFill>
                          <a:effectLst/>
                          <a:latin typeface="Roboto" panose="02000000000000000000" pitchFamily="2" charset="0"/>
                        </a:rPr>
                        <a:t>model_name</a:t>
                      </a:r>
                      <a:endParaRPr lang="en-US" dirty="0">
                        <a:effectLst/>
                      </a:endParaRPr>
                    </a:p>
                  </a:txBody>
                  <a:tcPr marL="95250" marR="95250" marT="95250" marB="95250"/>
                </a:tc>
                <a:tc>
                  <a:txBody>
                    <a:bodyPr/>
                    <a:lstStyle/>
                    <a:p>
                      <a:pPr algn="ctr" rtl="0" fontAlgn="t">
                        <a:spcBef>
                          <a:spcPts val="400"/>
                        </a:spcBef>
                        <a:spcAft>
                          <a:spcPts val="0"/>
                        </a:spcAft>
                      </a:pPr>
                      <a:r>
                        <a:rPr lang="en-US" sz="1050" b="1" i="0" u="none" strike="noStrike" dirty="0">
                          <a:solidFill>
                            <a:srgbClr val="292929"/>
                          </a:solidFill>
                          <a:effectLst/>
                          <a:latin typeface="Roboto" panose="02000000000000000000" pitchFamily="2" charset="0"/>
                        </a:rPr>
                        <a:t>color</a:t>
                      </a:r>
                      <a:endParaRPr lang="en-US" dirty="0">
                        <a:effectLst/>
                      </a:endParaRPr>
                    </a:p>
                  </a:txBody>
                  <a:tcPr marL="95250" marR="95250" marT="95250" marB="95250"/>
                </a:tc>
                <a:extLst>
                  <a:ext uri="{0D108BD9-81ED-4DB2-BD59-A6C34878D82A}">
                    <a16:rowId xmlns:a16="http://schemas.microsoft.com/office/drawing/2014/main" val="2870700948"/>
                  </a:ext>
                </a:extLst>
              </a:tr>
            </a:tbl>
          </a:graphicData>
        </a:graphic>
      </p:graphicFrame>
      <p:pic>
        <p:nvPicPr>
          <p:cNvPr id="11" name="Picture 10">
            <a:extLst>
              <a:ext uri="{FF2B5EF4-FFF2-40B4-BE49-F238E27FC236}">
                <a16:creationId xmlns:a16="http://schemas.microsoft.com/office/drawing/2014/main" id="{CCCAF076-707F-8F4C-B94D-23D166DB04E6}"/>
              </a:ext>
            </a:extLst>
          </p:cNvPr>
          <p:cNvPicPr>
            <a:picLocks noChangeAspect="1"/>
          </p:cNvPicPr>
          <p:nvPr/>
        </p:nvPicPr>
        <p:blipFill>
          <a:blip r:embed="rId3"/>
          <a:stretch>
            <a:fillRect/>
          </a:stretch>
        </p:blipFill>
        <p:spPr>
          <a:xfrm>
            <a:off x="6042807" y="959022"/>
            <a:ext cx="2847244" cy="3449349"/>
          </a:xfrm>
          <a:prstGeom prst="rect">
            <a:avLst/>
          </a:prstGeom>
        </p:spPr>
      </p:pic>
    </p:spTree>
    <p:extLst>
      <p:ext uri="{BB962C8B-B14F-4D97-AF65-F5344CB8AC3E}">
        <p14:creationId xmlns:p14="http://schemas.microsoft.com/office/powerpoint/2010/main" val="4579489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4162</TotalTime>
  <Words>562</Words>
  <Application>Microsoft Macintosh PowerPoint</Application>
  <PresentationFormat>On-screen Show (16:9)</PresentationFormat>
  <Paragraphs>132</Paragraphs>
  <Slides>12</Slides>
  <Notes>11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12</vt:i4>
      </vt:variant>
    </vt:vector>
  </HeadingPairs>
  <TitlesOfParts>
    <vt:vector size="21" baseType="lpstr">
      <vt:lpstr>Courier New</vt:lpstr>
      <vt:lpstr>Roboto Black</vt:lpstr>
      <vt:lpstr>Dosis</vt:lpstr>
      <vt:lpstr>Roboto Thin</vt:lpstr>
      <vt:lpstr>Roboto</vt:lpstr>
      <vt:lpstr>Arial</vt:lpstr>
      <vt:lpstr>Simple Light</vt:lpstr>
      <vt:lpstr>Simple Light</vt:lpstr>
      <vt:lpstr>Simple Light</vt:lpstr>
      <vt:lpstr>PowerPoint Presentation</vt:lpstr>
      <vt:lpstr>Table of Contents</vt:lpstr>
      <vt:lpstr>PowerPoint Presentation</vt:lpstr>
      <vt:lpstr>What is Warby Parker?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Microsoft Office User</cp:lastModifiedBy>
  <cp:revision>4</cp:revision>
  <dcterms:modified xsi:type="dcterms:W3CDTF">2018-11-19T23:26:57Z</dcterms:modified>
</cp:coreProperties>
</file>